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0" r:id="rId3"/>
    <p:sldId id="345" r:id="rId4"/>
    <p:sldId id="304" r:id="rId5"/>
    <p:sldId id="297" r:id="rId6"/>
    <p:sldId id="298" r:id="rId7"/>
    <p:sldId id="260" r:id="rId8"/>
    <p:sldId id="307" r:id="rId9"/>
    <p:sldId id="272" r:id="rId10"/>
    <p:sldId id="287" r:id="rId11"/>
    <p:sldId id="331" r:id="rId12"/>
    <p:sldId id="311" r:id="rId13"/>
    <p:sldId id="333" r:id="rId14"/>
    <p:sldId id="350" r:id="rId15"/>
    <p:sldId id="338" r:id="rId16"/>
    <p:sldId id="316" r:id="rId17"/>
    <p:sldId id="337" r:id="rId18"/>
    <p:sldId id="317" r:id="rId19"/>
    <p:sldId id="323" r:id="rId20"/>
    <p:sldId id="324" r:id="rId21"/>
    <p:sldId id="265" r:id="rId22"/>
    <p:sldId id="264" r:id="rId23"/>
    <p:sldId id="294" r:id="rId24"/>
    <p:sldId id="275" r:id="rId25"/>
    <p:sldId id="268" r:id="rId26"/>
    <p:sldId id="347" r:id="rId27"/>
    <p:sldId id="348" r:id="rId28"/>
    <p:sldId id="274" r:id="rId29"/>
    <p:sldId id="271" r:id="rId30"/>
    <p:sldId id="273"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p:restoredTop sz="93882"/>
  </p:normalViewPr>
  <p:slideViewPr>
    <p:cSldViewPr>
      <p:cViewPr varScale="1">
        <p:scale>
          <a:sx n="70" d="100"/>
          <a:sy n="70" d="100"/>
        </p:scale>
        <p:origin x="870" y="72"/>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FAFB6-23BE-48C3-9F24-B749FD4387ED}" type="doc">
      <dgm:prSet loTypeId="urn:microsoft.com/office/officeart/2005/8/layout/hProcess9" loCatId="process" qsTypeId="urn:microsoft.com/office/officeart/2005/8/quickstyle/simple2" qsCatId="simple" csTypeId="urn:microsoft.com/office/officeart/2005/8/colors/colorful2" csCatId="colorful"/>
      <dgm:spPr/>
      <dgm:t>
        <a:bodyPr/>
        <a:lstStyle/>
        <a:p>
          <a:endParaRPr lang="en-US"/>
        </a:p>
      </dgm:t>
    </dgm:pt>
    <dgm:pt modelId="{1EC9310C-1783-480E-BD84-627BFA42DC08}">
      <dgm:prSet/>
      <dgm:spPr/>
      <dgm:t>
        <a:bodyPr/>
        <a:lstStyle/>
        <a:p>
          <a:r>
            <a:rPr lang="fr-FR"/>
            <a:t>L’hôpital ne fait que refléter les préoccupations sociales de son époque</a:t>
          </a:r>
          <a:endParaRPr lang="en-US"/>
        </a:p>
      </dgm:t>
    </dgm:pt>
    <dgm:pt modelId="{B399F40A-F003-4DAB-B35E-9E21A9F124C0}" type="parTrans" cxnId="{0F6B937C-FB9A-4851-B965-B0FBBDF20E2E}">
      <dgm:prSet/>
      <dgm:spPr/>
      <dgm:t>
        <a:bodyPr/>
        <a:lstStyle/>
        <a:p>
          <a:endParaRPr lang="en-US"/>
        </a:p>
      </dgm:t>
    </dgm:pt>
    <dgm:pt modelId="{A02D4BF8-3130-47FB-B969-09157DBAE37E}" type="sibTrans" cxnId="{0F6B937C-FB9A-4851-B965-B0FBBDF20E2E}">
      <dgm:prSet/>
      <dgm:spPr/>
      <dgm:t>
        <a:bodyPr/>
        <a:lstStyle/>
        <a:p>
          <a:endParaRPr lang="en-US"/>
        </a:p>
      </dgm:t>
    </dgm:pt>
    <dgm:pt modelId="{4DEC8838-8A17-40B2-8C5B-0CF263D36B00}">
      <dgm:prSet/>
      <dgm:spPr/>
      <dgm:t>
        <a:bodyPr/>
        <a:lstStyle/>
        <a:p>
          <a:r>
            <a:rPr lang="fr-FR"/>
            <a:t>Les impératifs médicaux guident ensuite son organisation et son architecture</a:t>
          </a:r>
          <a:endParaRPr lang="en-US"/>
        </a:p>
      </dgm:t>
    </dgm:pt>
    <dgm:pt modelId="{14DB8F39-27FC-4728-8E75-0CAC5BE892E2}" type="parTrans" cxnId="{E13F2EFD-1B31-4C20-BC62-CF2E759CEB2F}">
      <dgm:prSet/>
      <dgm:spPr/>
      <dgm:t>
        <a:bodyPr/>
        <a:lstStyle/>
        <a:p>
          <a:endParaRPr lang="en-US"/>
        </a:p>
      </dgm:t>
    </dgm:pt>
    <dgm:pt modelId="{6D631EE8-8D14-4F9F-8360-77DF7D3798F8}" type="sibTrans" cxnId="{E13F2EFD-1B31-4C20-BC62-CF2E759CEB2F}">
      <dgm:prSet/>
      <dgm:spPr/>
      <dgm:t>
        <a:bodyPr/>
        <a:lstStyle/>
        <a:p>
          <a:endParaRPr lang="en-US"/>
        </a:p>
      </dgm:t>
    </dgm:pt>
    <dgm:pt modelId="{DA897D7F-EAC5-4263-A2BF-5340936EAC01}">
      <dgm:prSet/>
      <dgm:spPr/>
      <dgm:t>
        <a:bodyPr/>
        <a:lstStyle/>
        <a:p>
          <a:r>
            <a:rPr lang="fr-FR"/>
            <a:t>Les décisions politiques interviennent toujours en retard sur les données scientifiques</a:t>
          </a:r>
          <a:endParaRPr lang="en-US"/>
        </a:p>
      </dgm:t>
    </dgm:pt>
    <dgm:pt modelId="{83464FEC-E530-40DC-9D4C-25FA8A1E184E}" type="parTrans" cxnId="{1EE1A2BA-F3B4-46C6-A374-A43CF6A13B9F}">
      <dgm:prSet/>
      <dgm:spPr/>
      <dgm:t>
        <a:bodyPr/>
        <a:lstStyle/>
        <a:p>
          <a:endParaRPr lang="en-US"/>
        </a:p>
      </dgm:t>
    </dgm:pt>
    <dgm:pt modelId="{3DA7FBD5-46D6-472D-B49A-19508D864DEF}" type="sibTrans" cxnId="{1EE1A2BA-F3B4-46C6-A374-A43CF6A13B9F}">
      <dgm:prSet/>
      <dgm:spPr/>
      <dgm:t>
        <a:bodyPr/>
        <a:lstStyle/>
        <a:p>
          <a:endParaRPr lang="en-US"/>
        </a:p>
      </dgm:t>
    </dgm:pt>
    <dgm:pt modelId="{BA79878E-2612-4788-BDD8-2615BFB5D042}">
      <dgm:prSet/>
      <dgm:spPr/>
      <dgm:t>
        <a:bodyPr/>
        <a:lstStyle/>
        <a:p>
          <a:r>
            <a:rPr lang="fr-FR"/>
            <a:t>Pour les grands changements : des hommes politiques forts sont indispensables</a:t>
          </a:r>
          <a:endParaRPr lang="en-US"/>
        </a:p>
      </dgm:t>
    </dgm:pt>
    <dgm:pt modelId="{FA4C9EB9-E4F3-4087-AAD0-A9DBED346274}" type="parTrans" cxnId="{A1205A2D-8E3F-4327-AA0E-C10E5E4A585B}">
      <dgm:prSet/>
      <dgm:spPr/>
      <dgm:t>
        <a:bodyPr/>
        <a:lstStyle/>
        <a:p>
          <a:endParaRPr lang="en-US"/>
        </a:p>
      </dgm:t>
    </dgm:pt>
    <dgm:pt modelId="{B772DB34-1BE0-4739-BAA9-F24A5599901B}" type="sibTrans" cxnId="{A1205A2D-8E3F-4327-AA0E-C10E5E4A585B}">
      <dgm:prSet/>
      <dgm:spPr/>
      <dgm:t>
        <a:bodyPr/>
        <a:lstStyle/>
        <a:p>
          <a:endParaRPr lang="en-US"/>
        </a:p>
      </dgm:t>
    </dgm:pt>
    <dgm:pt modelId="{3F0C5424-CD8D-C145-B442-BB30B44F9AA8}" type="pres">
      <dgm:prSet presAssocID="{135FAFB6-23BE-48C3-9F24-B749FD4387ED}" presName="CompostProcess" presStyleCnt="0">
        <dgm:presLayoutVars>
          <dgm:dir/>
          <dgm:resizeHandles val="exact"/>
        </dgm:presLayoutVars>
      </dgm:prSet>
      <dgm:spPr/>
    </dgm:pt>
    <dgm:pt modelId="{D7200580-3B6A-EB4C-9458-0B3ECCBF4FAA}" type="pres">
      <dgm:prSet presAssocID="{135FAFB6-23BE-48C3-9F24-B749FD4387ED}" presName="arrow" presStyleLbl="bgShp" presStyleIdx="0" presStyleCnt="1"/>
      <dgm:spPr/>
    </dgm:pt>
    <dgm:pt modelId="{283F976D-5FCE-B24D-947F-AB4BEAD63A09}" type="pres">
      <dgm:prSet presAssocID="{135FAFB6-23BE-48C3-9F24-B749FD4387ED}" presName="linearProcess" presStyleCnt="0"/>
      <dgm:spPr/>
    </dgm:pt>
    <dgm:pt modelId="{5D998C42-C62A-894A-BC8B-C1AF8C43E983}" type="pres">
      <dgm:prSet presAssocID="{1EC9310C-1783-480E-BD84-627BFA42DC08}" presName="textNode" presStyleLbl="node1" presStyleIdx="0" presStyleCnt="4">
        <dgm:presLayoutVars>
          <dgm:bulletEnabled val="1"/>
        </dgm:presLayoutVars>
      </dgm:prSet>
      <dgm:spPr/>
    </dgm:pt>
    <dgm:pt modelId="{A34DD460-8420-DC4C-B0B6-1F8C9556EEA7}" type="pres">
      <dgm:prSet presAssocID="{A02D4BF8-3130-47FB-B969-09157DBAE37E}" presName="sibTrans" presStyleCnt="0"/>
      <dgm:spPr/>
    </dgm:pt>
    <dgm:pt modelId="{FA0FEC0A-751E-8A40-8609-AD11366A6F83}" type="pres">
      <dgm:prSet presAssocID="{4DEC8838-8A17-40B2-8C5B-0CF263D36B00}" presName="textNode" presStyleLbl="node1" presStyleIdx="1" presStyleCnt="4">
        <dgm:presLayoutVars>
          <dgm:bulletEnabled val="1"/>
        </dgm:presLayoutVars>
      </dgm:prSet>
      <dgm:spPr/>
    </dgm:pt>
    <dgm:pt modelId="{2570667F-784F-AF4D-B4A5-844E637D89AA}" type="pres">
      <dgm:prSet presAssocID="{6D631EE8-8D14-4F9F-8360-77DF7D3798F8}" presName="sibTrans" presStyleCnt="0"/>
      <dgm:spPr/>
    </dgm:pt>
    <dgm:pt modelId="{FD07CAEC-FF4E-6848-84A2-8CE81BBB7737}" type="pres">
      <dgm:prSet presAssocID="{DA897D7F-EAC5-4263-A2BF-5340936EAC01}" presName="textNode" presStyleLbl="node1" presStyleIdx="2" presStyleCnt="4">
        <dgm:presLayoutVars>
          <dgm:bulletEnabled val="1"/>
        </dgm:presLayoutVars>
      </dgm:prSet>
      <dgm:spPr/>
    </dgm:pt>
    <dgm:pt modelId="{5FE94D02-0C26-5643-A40C-4E11BAE56ABC}" type="pres">
      <dgm:prSet presAssocID="{3DA7FBD5-46D6-472D-B49A-19508D864DEF}" presName="sibTrans" presStyleCnt="0"/>
      <dgm:spPr/>
    </dgm:pt>
    <dgm:pt modelId="{6B0C3466-FEEF-E74F-A61E-0A74A8AD2E43}" type="pres">
      <dgm:prSet presAssocID="{BA79878E-2612-4788-BDD8-2615BFB5D042}" presName="textNode" presStyleLbl="node1" presStyleIdx="3" presStyleCnt="4">
        <dgm:presLayoutVars>
          <dgm:bulletEnabled val="1"/>
        </dgm:presLayoutVars>
      </dgm:prSet>
      <dgm:spPr/>
    </dgm:pt>
  </dgm:ptLst>
  <dgm:cxnLst>
    <dgm:cxn modelId="{BEC89305-C767-7B4F-9F50-9EF9530F64C7}" type="presOf" srcId="{DA897D7F-EAC5-4263-A2BF-5340936EAC01}" destId="{FD07CAEC-FF4E-6848-84A2-8CE81BBB7737}" srcOrd="0" destOrd="0" presId="urn:microsoft.com/office/officeart/2005/8/layout/hProcess9"/>
    <dgm:cxn modelId="{A1205A2D-8E3F-4327-AA0E-C10E5E4A585B}" srcId="{135FAFB6-23BE-48C3-9F24-B749FD4387ED}" destId="{BA79878E-2612-4788-BDD8-2615BFB5D042}" srcOrd="3" destOrd="0" parTransId="{FA4C9EB9-E4F3-4087-AAD0-A9DBED346274}" sibTransId="{B772DB34-1BE0-4739-BAA9-F24A5599901B}"/>
    <dgm:cxn modelId="{60C94F3E-7D2D-4146-AD6C-7CC549DBA518}" type="presOf" srcId="{135FAFB6-23BE-48C3-9F24-B749FD4387ED}" destId="{3F0C5424-CD8D-C145-B442-BB30B44F9AA8}" srcOrd="0" destOrd="0" presId="urn:microsoft.com/office/officeart/2005/8/layout/hProcess9"/>
    <dgm:cxn modelId="{3D70C56D-16DD-1140-9CF6-0A8AAA4A4CE7}" type="presOf" srcId="{BA79878E-2612-4788-BDD8-2615BFB5D042}" destId="{6B0C3466-FEEF-E74F-A61E-0A74A8AD2E43}" srcOrd="0" destOrd="0" presId="urn:microsoft.com/office/officeart/2005/8/layout/hProcess9"/>
    <dgm:cxn modelId="{0F6B937C-FB9A-4851-B965-B0FBBDF20E2E}" srcId="{135FAFB6-23BE-48C3-9F24-B749FD4387ED}" destId="{1EC9310C-1783-480E-BD84-627BFA42DC08}" srcOrd="0" destOrd="0" parTransId="{B399F40A-F003-4DAB-B35E-9E21A9F124C0}" sibTransId="{A02D4BF8-3130-47FB-B969-09157DBAE37E}"/>
    <dgm:cxn modelId="{43DD548C-859A-B947-BCB0-8BC74CB25B9B}" type="presOf" srcId="{1EC9310C-1783-480E-BD84-627BFA42DC08}" destId="{5D998C42-C62A-894A-BC8B-C1AF8C43E983}" srcOrd="0" destOrd="0" presId="urn:microsoft.com/office/officeart/2005/8/layout/hProcess9"/>
    <dgm:cxn modelId="{28CA0A9F-B454-C04F-BF33-04C6AF140288}" type="presOf" srcId="{4DEC8838-8A17-40B2-8C5B-0CF263D36B00}" destId="{FA0FEC0A-751E-8A40-8609-AD11366A6F83}" srcOrd="0" destOrd="0" presId="urn:microsoft.com/office/officeart/2005/8/layout/hProcess9"/>
    <dgm:cxn modelId="{1EE1A2BA-F3B4-46C6-A374-A43CF6A13B9F}" srcId="{135FAFB6-23BE-48C3-9F24-B749FD4387ED}" destId="{DA897D7F-EAC5-4263-A2BF-5340936EAC01}" srcOrd="2" destOrd="0" parTransId="{83464FEC-E530-40DC-9D4C-25FA8A1E184E}" sibTransId="{3DA7FBD5-46D6-472D-B49A-19508D864DEF}"/>
    <dgm:cxn modelId="{E13F2EFD-1B31-4C20-BC62-CF2E759CEB2F}" srcId="{135FAFB6-23BE-48C3-9F24-B749FD4387ED}" destId="{4DEC8838-8A17-40B2-8C5B-0CF263D36B00}" srcOrd="1" destOrd="0" parTransId="{14DB8F39-27FC-4728-8E75-0CAC5BE892E2}" sibTransId="{6D631EE8-8D14-4F9F-8360-77DF7D3798F8}"/>
    <dgm:cxn modelId="{43FD61A5-93DF-5D47-9796-F29B459FFA32}" type="presParOf" srcId="{3F0C5424-CD8D-C145-B442-BB30B44F9AA8}" destId="{D7200580-3B6A-EB4C-9458-0B3ECCBF4FAA}" srcOrd="0" destOrd="0" presId="urn:microsoft.com/office/officeart/2005/8/layout/hProcess9"/>
    <dgm:cxn modelId="{6C4DE051-3A99-1B41-AB79-07E2948D1C14}" type="presParOf" srcId="{3F0C5424-CD8D-C145-B442-BB30B44F9AA8}" destId="{283F976D-5FCE-B24D-947F-AB4BEAD63A09}" srcOrd="1" destOrd="0" presId="urn:microsoft.com/office/officeart/2005/8/layout/hProcess9"/>
    <dgm:cxn modelId="{B0589C3D-E47E-714E-BDEB-FEC381CAB7E4}" type="presParOf" srcId="{283F976D-5FCE-B24D-947F-AB4BEAD63A09}" destId="{5D998C42-C62A-894A-BC8B-C1AF8C43E983}" srcOrd="0" destOrd="0" presId="urn:microsoft.com/office/officeart/2005/8/layout/hProcess9"/>
    <dgm:cxn modelId="{8EE7EAD1-DED8-1441-9337-D301BC7DA939}" type="presParOf" srcId="{283F976D-5FCE-B24D-947F-AB4BEAD63A09}" destId="{A34DD460-8420-DC4C-B0B6-1F8C9556EEA7}" srcOrd="1" destOrd="0" presId="urn:microsoft.com/office/officeart/2005/8/layout/hProcess9"/>
    <dgm:cxn modelId="{3E3BEC5A-6F96-4E44-8EFB-C4B06DF0D418}" type="presParOf" srcId="{283F976D-5FCE-B24D-947F-AB4BEAD63A09}" destId="{FA0FEC0A-751E-8A40-8609-AD11366A6F83}" srcOrd="2" destOrd="0" presId="urn:microsoft.com/office/officeart/2005/8/layout/hProcess9"/>
    <dgm:cxn modelId="{56DF1F18-AFAD-C24D-B561-62903CA2F22E}" type="presParOf" srcId="{283F976D-5FCE-B24D-947F-AB4BEAD63A09}" destId="{2570667F-784F-AF4D-B4A5-844E637D89AA}" srcOrd="3" destOrd="0" presId="urn:microsoft.com/office/officeart/2005/8/layout/hProcess9"/>
    <dgm:cxn modelId="{3280B79A-B914-6645-8556-31D32B0537EA}" type="presParOf" srcId="{283F976D-5FCE-B24D-947F-AB4BEAD63A09}" destId="{FD07CAEC-FF4E-6848-84A2-8CE81BBB7737}" srcOrd="4" destOrd="0" presId="urn:microsoft.com/office/officeart/2005/8/layout/hProcess9"/>
    <dgm:cxn modelId="{BFD6E0A9-0757-324A-A825-3FFEC3411A00}" type="presParOf" srcId="{283F976D-5FCE-B24D-947F-AB4BEAD63A09}" destId="{5FE94D02-0C26-5643-A40C-4E11BAE56ABC}" srcOrd="5" destOrd="0" presId="urn:microsoft.com/office/officeart/2005/8/layout/hProcess9"/>
    <dgm:cxn modelId="{9D514FCA-7245-464E-9A2B-E1DCF6FE4B52}" type="presParOf" srcId="{283F976D-5FCE-B24D-947F-AB4BEAD63A09}" destId="{6B0C3466-FEEF-E74F-A61E-0A74A8AD2E4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00580-3B6A-EB4C-9458-0B3ECCBF4FAA}">
      <dsp:nvSpPr>
        <dsp:cNvPr id="0" name=""/>
        <dsp:cNvSpPr/>
      </dsp:nvSpPr>
      <dsp:spPr>
        <a:xfrm>
          <a:off x="788669" y="0"/>
          <a:ext cx="8938260"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98C42-C62A-894A-BC8B-C1AF8C43E983}">
      <dsp:nvSpPr>
        <dsp:cNvPr id="0" name=""/>
        <dsp:cNvSpPr/>
      </dsp:nvSpPr>
      <dsp:spPr>
        <a:xfrm>
          <a:off x="5262" y="1305401"/>
          <a:ext cx="2531343" cy="174053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L’hôpital ne fait que refléter les préoccupations sociales de son époque</a:t>
          </a:r>
          <a:endParaRPr lang="en-US" sz="1900" kern="1200"/>
        </a:p>
      </dsp:txBody>
      <dsp:txXfrm>
        <a:off x="90228" y="1390367"/>
        <a:ext cx="2361411" cy="1570603"/>
      </dsp:txXfrm>
    </dsp:sp>
    <dsp:sp modelId="{FA0FEC0A-751E-8A40-8609-AD11366A6F83}">
      <dsp:nvSpPr>
        <dsp:cNvPr id="0" name=""/>
        <dsp:cNvSpPr/>
      </dsp:nvSpPr>
      <dsp:spPr>
        <a:xfrm>
          <a:off x="2663173" y="1305401"/>
          <a:ext cx="2531343" cy="1740535"/>
        </a:xfrm>
        <a:prstGeom prst="roundRect">
          <a:avLst/>
        </a:prstGeom>
        <a:solidFill>
          <a:schemeClr val="accent2">
            <a:hueOff val="1560506"/>
            <a:satOff val="-1946"/>
            <a:lumOff val="4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Les impératifs médicaux guident ensuite son organisation et son architecture</a:t>
          </a:r>
          <a:endParaRPr lang="en-US" sz="1900" kern="1200"/>
        </a:p>
      </dsp:txBody>
      <dsp:txXfrm>
        <a:off x="2748139" y="1390367"/>
        <a:ext cx="2361411" cy="1570603"/>
      </dsp:txXfrm>
    </dsp:sp>
    <dsp:sp modelId="{FD07CAEC-FF4E-6848-84A2-8CE81BBB7737}">
      <dsp:nvSpPr>
        <dsp:cNvPr id="0" name=""/>
        <dsp:cNvSpPr/>
      </dsp:nvSpPr>
      <dsp:spPr>
        <a:xfrm>
          <a:off x="5321083" y="1305401"/>
          <a:ext cx="2531343" cy="1740535"/>
        </a:xfrm>
        <a:prstGeom prst="roundRect">
          <a:avLst/>
        </a:prstGeom>
        <a:solidFill>
          <a:schemeClr val="accent2">
            <a:hueOff val="3121013"/>
            <a:satOff val="-3893"/>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Les décisions politiques interviennent toujours en retard sur les données scientifiques</a:t>
          </a:r>
          <a:endParaRPr lang="en-US" sz="1900" kern="1200"/>
        </a:p>
      </dsp:txBody>
      <dsp:txXfrm>
        <a:off x="5406049" y="1390367"/>
        <a:ext cx="2361411" cy="1570603"/>
      </dsp:txXfrm>
    </dsp:sp>
    <dsp:sp modelId="{6B0C3466-FEEF-E74F-A61E-0A74A8AD2E43}">
      <dsp:nvSpPr>
        <dsp:cNvPr id="0" name=""/>
        <dsp:cNvSpPr/>
      </dsp:nvSpPr>
      <dsp:spPr>
        <a:xfrm>
          <a:off x="7978993" y="1305401"/>
          <a:ext cx="2531343" cy="1740535"/>
        </a:xfrm>
        <a:prstGeom prst="round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Pour les grands changements : des hommes politiques forts sont indispensables</a:t>
          </a:r>
          <a:endParaRPr lang="en-US" sz="1900" kern="1200"/>
        </a:p>
      </dsp:txBody>
      <dsp:txXfrm>
        <a:off x="8063959" y="1390367"/>
        <a:ext cx="2361411"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CC758-9E10-4C9F-B81A-7AB38CAE9DFC}" type="datetimeFigureOut">
              <a:rPr lang="fr-FR" smtClean="0"/>
              <a:t>13/01/2021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FDD54-5781-4CD5-9414-FB7993A3501A}" type="slidenum">
              <a:rPr lang="fr-FR" smtClean="0"/>
              <a:t>‹N°›</a:t>
            </a:fld>
            <a:endParaRPr lang="fr-FR"/>
          </a:p>
        </p:txBody>
      </p:sp>
    </p:spTree>
    <p:extLst>
      <p:ext uri="{BB962C8B-B14F-4D97-AF65-F5344CB8AC3E}">
        <p14:creationId xmlns:p14="http://schemas.microsoft.com/office/powerpoint/2010/main" val="170179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DFFDD54-5781-4CD5-9414-FB7993A3501A}" type="slidenum">
              <a:rPr lang="fr-FR" smtClean="0"/>
              <a:t>5</a:t>
            </a:fld>
            <a:endParaRPr lang="fr-FR"/>
          </a:p>
        </p:txBody>
      </p:sp>
    </p:spTree>
    <p:extLst>
      <p:ext uri="{BB962C8B-B14F-4D97-AF65-F5344CB8AC3E}">
        <p14:creationId xmlns:p14="http://schemas.microsoft.com/office/powerpoint/2010/main" val="224340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Puisque ces nouveaux « clients » s’imposaient comme des dangereux, il fallait les enfermer. Et si possible les </a:t>
            </a:r>
            <a:r>
              <a:rPr lang="fr-FR" sz="1200" b="1" kern="1200" dirty="0">
                <a:solidFill>
                  <a:schemeClr val="tx1"/>
                </a:solidFill>
                <a:effectLst/>
                <a:latin typeface="+mn-lt"/>
                <a:ea typeface="+mn-ea"/>
                <a:cs typeface="+mn-cs"/>
              </a:rPr>
              <a:t>enfermer loin du centre des villes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Puisque les hospices ne recevaient plus de pèlerins, il n’était plus nécessaire de les bâtir près des cathédrales. </a:t>
            </a:r>
          </a:p>
          <a:p>
            <a:r>
              <a:rPr lang="fr-FR" sz="1200" kern="1200" dirty="0">
                <a:solidFill>
                  <a:schemeClr val="tx1"/>
                </a:solidFill>
                <a:effectLst/>
                <a:latin typeface="+mn-lt"/>
                <a:ea typeface="+mn-ea"/>
                <a:cs typeface="+mn-cs"/>
              </a:rPr>
              <a:t>C’est ainsi que les hôpitaux commencèrent leur lente migration « hors des murs ». Politique que les pouvoirs royaux successifs allaient s’attacher à réaliser.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En réalité, </a:t>
            </a:r>
            <a:r>
              <a:rPr lang="fr-FR" sz="1200" b="1" kern="1200" dirty="0">
                <a:solidFill>
                  <a:schemeClr val="tx1"/>
                </a:solidFill>
                <a:effectLst/>
                <a:latin typeface="+mn-lt"/>
                <a:ea typeface="+mn-ea"/>
                <a:cs typeface="+mn-cs"/>
              </a:rPr>
              <a:t>le pauvre devenait un enjeu de sécurité publique bien supérieur à l’enjeu médical que représentaient les malades, même contagieux</a:t>
            </a:r>
            <a:r>
              <a:rPr lang="fr-FR" sz="1200" kern="1200" dirty="0">
                <a:solidFill>
                  <a:schemeClr val="tx1"/>
                </a:solidFill>
                <a:effectLst/>
                <a:latin typeface="+mn-lt"/>
                <a:ea typeface="+mn-ea"/>
                <a:cs typeface="+mn-cs"/>
              </a:rPr>
              <a:t>. Depuis 1612, les pauvres et les invalides avaient déjà l’obligation de se parquer dans les hôpitaux. </a:t>
            </a:r>
          </a:p>
          <a:p>
            <a:r>
              <a:rPr lang="fr-FR" sz="1200" kern="1200" dirty="0">
                <a:solidFill>
                  <a:schemeClr val="tx1"/>
                </a:solidFill>
                <a:effectLst/>
                <a:latin typeface="+mn-lt"/>
                <a:ea typeface="+mn-ea"/>
                <a:cs typeface="+mn-cs"/>
              </a:rPr>
              <a:t>A l’origine, il devait s’agir d’une démarche volontaire, mais très vite, comme l’hôpital évoquait plutôt la prison, ils y furent conduits par une police spéciale, </a:t>
            </a:r>
            <a:r>
              <a:rPr lang="fr-FR" sz="1200" b="1" kern="1200" dirty="0">
                <a:solidFill>
                  <a:schemeClr val="tx1"/>
                </a:solidFill>
                <a:effectLst/>
                <a:latin typeface="+mn-lt"/>
                <a:ea typeface="+mn-ea"/>
                <a:cs typeface="+mn-cs"/>
              </a:rPr>
              <a:t>les « Archers des Pauvres »</a:t>
            </a:r>
            <a:r>
              <a:rPr lang="fr-FR" sz="1200" kern="1200" dirty="0">
                <a:solidFill>
                  <a:schemeClr val="tx1"/>
                </a:solidFill>
                <a:effectLst/>
                <a:latin typeface="+mn-lt"/>
                <a:ea typeface="+mn-ea"/>
                <a:cs typeface="+mn-cs"/>
              </a:rPr>
              <a:t> et, en moins de vingt ans, l’hôpital fonctionna plutôt comme un lieu d’incarcération. </a:t>
            </a:r>
          </a:p>
          <a:p>
            <a:r>
              <a:rPr lang="fr-FR" sz="1200" b="1" kern="1200" dirty="0">
                <a:solidFill>
                  <a:schemeClr val="tx1"/>
                </a:solidFill>
                <a:effectLst/>
                <a:latin typeface="+mn-lt"/>
                <a:ea typeface="+mn-ea"/>
                <a:cs typeface="+mn-cs"/>
              </a:rPr>
              <a:t>La charité ne se manifeste donc plus par l'accueil, mais plutôt par l'enfermement, censé résoudre le problème de la pauvreté </a:t>
            </a:r>
            <a:r>
              <a:rPr lang="fr-FR" sz="1200" kern="1200" dirty="0">
                <a:solidFill>
                  <a:schemeClr val="tx1"/>
                </a:solidFill>
                <a:effectLst/>
                <a:latin typeface="+mn-lt"/>
                <a:ea typeface="+mn-ea"/>
                <a:cs typeface="+mn-cs"/>
              </a:rPr>
              <a:t>: les pauvres sont soignés mais aussi encadrés et mis au travail dans des ateliers hospitaliers. L’hôpital se trouvait donc investi d’une mission sociale, celle de redresser la déviance par rapport au « normal » et d’assurer le grand « renfermement» des pauvres. </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Louis XIV</a:t>
            </a:r>
            <a:r>
              <a:rPr lang="fr-FR" sz="1200" kern="1200" dirty="0">
                <a:solidFill>
                  <a:schemeClr val="tx1"/>
                </a:solidFill>
                <a:effectLst/>
                <a:latin typeface="+mn-lt"/>
                <a:ea typeface="+mn-ea"/>
                <a:cs typeface="+mn-cs"/>
              </a:rPr>
              <a:t>, comprenant bien le problème s’attacha à faire la part des choses. Ainsi imposa-t-il en 1662 que chaque cité importante puisse bénéficier «d’un Hôtel-Dieu  ou d’un hospice pour accueillir les pauvres, les vieillards, les vagabonds et les orphelins ».. Mais, à côté de l’Hôtel-Dieu, sur l’île de la Cité qui était toujours censé accueillir les patients dits « curables », il fit édifier en 1656 à Paris deux grands hospices pour les indigents, qui existent encore : </a:t>
            </a:r>
          </a:p>
          <a:p>
            <a:endParaRPr lang="fr-FR" dirty="0"/>
          </a:p>
        </p:txBody>
      </p:sp>
      <p:sp>
        <p:nvSpPr>
          <p:cNvPr id="4" name="Espace réservé du numéro de diapositive 3"/>
          <p:cNvSpPr>
            <a:spLocks noGrp="1"/>
          </p:cNvSpPr>
          <p:nvPr>
            <p:ph type="sldNum" sz="quarter" idx="10"/>
          </p:nvPr>
        </p:nvSpPr>
        <p:spPr/>
        <p:txBody>
          <a:bodyPr/>
          <a:lstStyle/>
          <a:p>
            <a:fld id="{169E12E6-D350-9244-BE0F-AB09E8613252}" type="slidenum">
              <a:rPr lang="fr-FR" smtClean="0"/>
              <a:t>8</a:t>
            </a:fld>
            <a:endParaRPr lang="fr-FR"/>
          </a:p>
        </p:txBody>
      </p:sp>
    </p:spTree>
    <p:extLst>
      <p:ext uri="{BB962C8B-B14F-4D97-AF65-F5344CB8AC3E}">
        <p14:creationId xmlns:p14="http://schemas.microsoft.com/office/powerpoint/2010/main" val="290881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 hôpital migra à Clichy en 1935 dans de nouveaux locaux.</a:t>
            </a:r>
          </a:p>
          <a:p>
            <a:endParaRPr lang="fr-FR" dirty="0"/>
          </a:p>
        </p:txBody>
      </p:sp>
      <p:sp>
        <p:nvSpPr>
          <p:cNvPr id="4" name="Espace réservé du numéro de diapositive 3"/>
          <p:cNvSpPr>
            <a:spLocks noGrp="1"/>
          </p:cNvSpPr>
          <p:nvPr>
            <p:ph type="sldNum" sz="quarter" idx="10"/>
          </p:nvPr>
        </p:nvSpPr>
        <p:spPr/>
        <p:txBody>
          <a:bodyPr/>
          <a:lstStyle/>
          <a:p>
            <a:fld id="{169E12E6-D350-9244-BE0F-AB09E8613252}" type="slidenum">
              <a:rPr lang="fr-FR" smtClean="0"/>
              <a:t>12</a:t>
            </a:fld>
            <a:endParaRPr lang="fr-FR"/>
          </a:p>
        </p:txBody>
      </p:sp>
    </p:spTree>
    <p:extLst>
      <p:ext uri="{BB962C8B-B14F-4D97-AF65-F5344CB8AC3E}">
        <p14:creationId xmlns:p14="http://schemas.microsoft.com/office/powerpoint/2010/main" val="163146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 consulat, dirigé par la poigne de fer de Bonaparte, se trouvait donc après ces évènements récents, devant une situation sanitaire catastrophique. Un certain nombre d’arrêtés allaient réorganiser totalement le monde hospitalier et médical, dont la portée se fait sentir encore aujourd’hui. En l’an IX, le Consulat créa d’abord le Conseil général des hospices, (1801), qui édifia l'ossature de l'administration hospitalière parisienne postrévolutionnaire, en réalisant une unité́ administrative jusqu'alors inexistante. La création du conseil de salubrité du département de la Seine du 18 messidor an XI (7 juillet 1802) permit à l’administration de disposer d’un organisme de consultation stable et les communes furent chargées de porter assistance aux pauvres et de gérer les hôpitaux – renforçant la position du maire de la ville comme président du Conseil d'administration de l'hôpital local - et de distribuer des secours et des médicaments aux indigents. Les communes furent tenues d'avoir des médecins à leur service, chargés d'informer le préfet de l'état de santé de la population et des épidémies.</a:t>
            </a:r>
          </a:p>
          <a:p>
            <a:r>
              <a:rPr lang="fr-FR" sz="1200" kern="1200" dirty="0">
                <a:solidFill>
                  <a:schemeClr val="tx1"/>
                </a:solidFill>
                <a:effectLst/>
                <a:latin typeface="+mn-lt"/>
                <a:ea typeface="+mn-ea"/>
                <a:cs typeface="+mn-cs"/>
              </a:rPr>
              <a:t>Le problème de l’absence de médecins dans les hôpitaux, entraîna le Premier Consul à prendre une décision lourde de conséquences, dont il est difficile d’imaginer qu’il en ait mesuré initialement toute l’importance.  </a:t>
            </a:r>
            <a:r>
              <a:rPr lang="fr-FR" sz="1200" u="sng" kern="1200" dirty="0">
                <a:solidFill>
                  <a:schemeClr val="tx1"/>
                </a:solidFill>
                <a:effectLst/>
                <a:latin typeface="+mn-lt"/>
                <a:ea typeface="+mn-ea"/>
                <a:cs typeface="+mn-cs"/>
              </a:rPr>
              <a:t>En créant l’internat et l’externat des hôpitaux  par le décret du 4 ventôse An X (10 février 1802),</a:t>
            </a:r>
            <a:r>
              <a:rPr lang="fr-FR" sz="1200" kern="1200" dirty="0">
                <a:solidFill>
                  <a:schemeClr val="tx1"/>
                </a:solidFill>
                <a:effectLst/>
                <a:latin typeface="+mn-lt"/>
                <a:ea typeface="+mn-ea"/>
                <a:cs typeface="+mn-cs"/>
              </a:rPr>
              <a:t> il souhaitait assurer une présence médicale nuit et jour, dans tous les hôpitaux de France, qui voudraient organiser un tel concours de recrutement. L’article 24 dudit décret stipulait que </a:t>
            </a:r>
            <a:r>
              <a:rPr lang="fr-FR" sz="1200" i="1" kern="1200" dirty="0">
                <a:solidFill>
                  <a:schemeClr val="tx1"/>
                </a:solidFill>
                <a:effectLst/>
                <a:latin typeface="+mn-lt"/>
                <a:ea typeface="+mn-ea"/>
                <a:cs typeface="+mn-cs"/>
              </a:rPr>
              <a:t>« l’examen pour les élèves internes en médecine ou en chirurgie aura pour but de constater qu'ils sont en état de profiter de l'instruction pratique que l'on acquiert dans les hospices ; en conséquence, ils seront interrogés sur les différentes parties qui constituent la théorie de l'art. Toutefois, l'examen sera plus particulièrement dirigé vers la partie d'instruction nécessaire à la place à laquelle ils aspireront ».</a:t>
            </a:r>
            <a:r>
              <a:rPr lang="fr-FR" sz="1200" kern="1200" dirty="0">
                <a:solidFill>
                  <a:schemeClr val="tx1"/>
                </a:solidFill>
                <a:effectLst/>
                <a:latin typeface="+mn-lt"/>
                <a:ea typeface="+mn-ea"/>
                <a:cs typeface="+mn-cs"/>
              </a:rPr>
              <a:t> On y perçoit toutes les idées de De Fourcroy ! Ainsi, le premier Consul mettait les meilleurs à l’hôpital pour qu’ils quittent leurs connaissances purement livresques et qu’ils apprennent enfin à soigner des malades. Mais à tout prendre, autant sélectionner l’élite ! La méritocratie révolutionnaire allait donc s’exprimer par un concours, qui allait avoir des conséquences sur l’histoire de la médecine française, jusqu’à aujourd’hui.</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Ce premier concours eut lieu en fructidor (septembre) de la même année (toujours expéditif le premier Consul !) ; sur les 64 candidats qui se présentèrent, 24 furent nommés. Le major de cette première promotion s’appelait Louis Jean Baptiste Alin. Pour la petite histoire : son internat dura quatre ans et son sujet de thèse porta sur les hernies intestinales incomplètes avec gangrène.</a:t>
            </a:r>
          </a:p>
          <a:p>
            <a:r>
              <a:rPr lang="fr-FR" sz="1200" u="sng" kern="1200" dirty="0">
                <a:solidFill>
                  <a:schemeClr val="tx1"/>
                </a:solidFill>
                <a:effectLst/>
                <a:latin typeface="+mn-lt"/>
                <a:ea typeface="+mn-ea"/>
                <a:cs typeface="+mn-cs"/>
              </a:rPr>
              <a:t>La loi du 19 ventôse an XI (10 mars 1803) régissant l’organisation de la profession médicale fut véritablement le texte fondateur de la médecine française pendant deux siècles</a:t>
            </a:r>
            <a:r>
              <a:rPr lang="fr-FR" sz="1200" kern="1200" dirty="0">
                <a:solidFill>
                  <a:schemeClr val="tx1"/>
                </a:solidFill>
                <a:effectLst/>
                <a:latin typeface="+mn-lt"/>
                <a:ea typeface="+mn-ea"/>
                <a:cs typeface="+mn-cs"/>
              </a:rPr>
              <a:t>. Œuvre de De Fourcroy et de Thouret, directeur de l’Ecole de médecine de Paris, elle commençait par ces mots : « </a:t>
            </a:r>
            <a:r>
              <a:rPr lang="fr-FR" sz="1200" i="1" kern="1200" dirty="0">
                <a:solidFill>
                  <a:schemeClr val="tx1"/>
                </a:solidFill>
                <a:effectLst/>
                <a:latin typeface="+mn-lt"/>
                <a:ea typeface="+mn-ea"/>
                <a:cs typeface="+mn-cs"/>
              </a:rPr>
              <a:t>nul ne pourra embrasser la profession de médecin, de chirurgien ou d’officier de santé, sans être examiné et reçu comme il sera prescrit par la présente loi</a:t>
            </a:r>
            <a:r>
              <a:rPr lang="fr-FR" sz="1200" kern="1200" dirty="0">
                <a:solidFill>
                  <a:schemeClr val="tx1"/>
                </a:solidFill>
                <a:effectLst/>
                <a:latin typeface="+mn-lt"/>
                <a:ea typeface="+mn-ea"/>
                <a:cs typeface="+mn-cs"/>
              </a:rPr>
              <a:t> ». Les chirurgiens étaient mis sur le même plan que les médecins. Le corps médical était ainsi rangé en catégories bien distinctes, docteurs en médecine, docteurs en chirurgie et officiers de santé, et la loi donnait aux pouvoirs publics la charge de contrôler les compétences des candidats et la régularité de leur pratique. Antoine-François De Fourcroy, s’inspirant lui aussi de Vicq d’Azyr, chercha ainsi à rétablir un enseignement correct de la médecine. Il fut obligé de créer des écoles de Santé pour parer au plus pressé (former des officiers de Santé) mais rétablit de vraies facultés, pour former à nouveau de vrais docteurs. Mais, il était bien clair dans l’esprit du temps, qui rêvait en toute chose d’un ordre nouveau, que cet enseignement de la médecine ne pouvait qu’être lui-même original, fondé sur la pratique et écartant les théories fumeuses et bavardes de la faculté de l’Ancien Régime abhorré : « </a:t>
            </a:r>
            <a:r>
              <a:rPr lang="fr-FR" sz="1200" i="1" kern="1200" dirty="0">
                <a:solidFill>
                  <a:schemeClr val="tx1"/>
                </a:solidFill>
                <a:effectLst/>
                <a:latin typeface="+mn-lt"/>
                <a:ea typeface="+mn-ea"/>
                <a:cs typeface="+mn-cs"/>
              </a:rPr>
              <a:t>Peu lire, beaucoup voir et beaucoup faire, telle sera la base du nouvel enseignement ! », </a:t>
            </a:r>
            <a:r>
              <a:rPr lang="fr-FR" sz="1200" kern="1200" dirty="0">
                <a:solidFill>
                  <a:schemeClr val="tx1"/>
                </a:solidFill>
                <a:effectLst/>
                <a:latin typeface="+mn-lt"/>
                <a:ea typeface="+mn-ea"/>
                <a:cs typeface="+mn-cs"/>
              </a:rPr>
              <a:t>clamait De Fourcroy au comité de l’instruction publique en 1794.</a:t>
            </a:r>
          </a:p>
          <a:p>
            <a:r>
              <a:rPr lang="fr-FR" sz="1200" kern="1200" dirty="0">
                <a:solidFill>
                  <a:schemeClr val="tx1"/>
                </a:solidFill>
                <a:effectLst/>
                <a:latin typeface="+mn-lt"/>
                <a:ea typeface="+mn-ea"/>
                <a:cs typeface="+mn-cs"/>
              </a:rPr>
              <a:t>En 1802 il n’y avait qu’un interne de garde à Paris et dans ses fonctions initiales, l’interne de l’Hôtel-Dieu de Paris devait parfois se rendre au domicile d’un patient et pour cela, était appelé par un rythme battu par un tambour. Le rythme permettait de connaître la distance : la Centrale pour l’île de la Cité, la Royale (car à la même distance que la place Royale) pour Paris intra-muros, la Périphérique pour les faubourgs... Un gendarme battait pour appeler l’interne de garde qui le rejoignait dans la cour de l’hôpital pour connaître sa destination exacte. Il n’était évidemment pas question que ce militaire montât en salle de garde ; sa présence eût été sacrilège. </a:t>
            </a:r>
          </a:p>
          <a:p>
            <a:endParaRPr lang="fr-FR" dirty="0"/>
          </a:p>
        </p:txBody>
      </p:sp>
      <p:sp>
        <p:nvSpPr>
          <p:cNvPr id="4" name="Espace réservé du numéro de diapositive 3"/>
          <p:cNvSpPr>
            <a:spLocks noGrp="1"/>
          </p:cNvSpPr>
          <p:nvPr>
            <p:ph type="sldNum" sz="quarter" idx="10"/>
          </p:nvPr>
        </p:nvSpPr>
        <p:spPr/>
        <p:txBody>
          <a:bodyPr/>
          <a:lstStyle/>
          <a:p>
            <a:fld id="{169E12E6-D350-9244-BE0F-AB09E8613252}" type="slidenum">
              <a:rPr lang="fr-FR" smtClean="0"/>
              <a:t>16</a:t>
            </a:fld>
            <a:endParaRPr lang="fr-FR"/>
          </a:p>
        </p:txBody>
      </p:sp>
    </p:spTree>
    <p:extLst>
      <p:ext uri="{BB962C8B-B14F-4D97-AF65-F5344CB8AC3E}">
        <p14:creationId xmlns:p14="http://schemas.microsoft.com/office/powerpoint/2010/main" val="107831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 C’est ainsi que Laennec, Bouillaud, Charcot et bien d’autres permirent la description des grandes maladies par la méthode anatomo-clinique,</a:t>
            </a: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69E12E6-D350-9244-BE0F-AB09E8613252}" type="slidenum">
              <a:rPr lang="fr-FR" smtClean="0"/>
              <a:t>19</a:t>
            </a:fld>
            <a:endParaRPr lang="fr-FR"/>
          </a:p>
        </p:txBody>
      </p:sp>
    </p:spTree>
    <p:extLst>
      <p:ext uri="{BB962C8B-B14F-4D97-AF65-F5344CB8AC3E}">
        <p14:creationId xmlns:p14="http://schemas.microsoft.com/office/powerpoint/2010/main" val="287745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c’est ainsi que les chirurgiens réussirent progressivement toutes les opérations classiques d’exérèse en intégrant au cours du siècle les apports déterminants que furent l’anesthésie,  l’asepsie et enfin la radiologie.</a:t>
            </a:r>
          </a:p>
          <a:p>
            <a:r>
              <a:rPr lang="fr-FR" sz="1200" kern="1200" dirty="0">
                <a:solidFill>
                  <a:schemeClr val="tx1"/>
                </a:solidFill>
                <a:effectLst/>
                <a:latin typeface="+mn-lt"/>
                <a:ea typeface="+mn-ea"/>
                <a:cs typeface="+mn-cs"/>
              </a:rPr>
              <a:t>Ces progrès se firent sous la houlette, de grands chefs d’école souvent charismatiques, à tel point que l’on résume cette période comme « l’ère des grands patrons ». Ces grands patrons exerçaient à l’hôpital le matin où ils soignaient la misère, pour un salaire de misère lui aussi, et se dirigeait l’après midi vers le domicile de leur clientèle plus fortunée pour une pratique rémunératrice. Seuls les internes veillaient la nuit sur leur hôpital.</a:t>
            </a: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69E12E6-D350-9244-BE0F-AB09E8613252}" type="slidenum">
              <a:rPr lang="fr-FR" smtClean="0"/>
              <a:t>20</a:t>
            </a:fld>
            <a:endParaRPr lang="fr-FR"/>
          </a:p>
        </p:txBody>
      </p:sp>
    </p:spTree>
    <p:extLst>
      <p:ext uri="{BB962C8B-B14F-4D97-AF65-F5344CB8AC3E}">
        <p14:creationId xmlns:p14="http://schemas.microsoft.com/office/powerpoint/2010/main" val="88641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150873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285228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426143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1363864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318098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A7A731D-A23D-4C9D-9CE2-9B599C7D249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391231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A7A731D-A23D-4C9D-9CE2-9B599C7D2499}" type="datetimeFigureOut">
              <a:rPr lang="fr-FR" smtClean="0"/>
              <a:t>13/01/2021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274586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A7A731D-A23D-4C9D-9CE2-9B599C7D2499}" type="datetimeFigureOut">
              <a:rPr lang="fr-FR" smtClean="0"/>
              <a:t>13/01/2021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296754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7A731D-A23D-4C9D-9CE2-9B599C7D2499}" type="datetimeFigureOut">
              <a:rPr lang="fr-FR" smtClean="0"/>
              <a:t>13/01/2021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327328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7A731D-A23D-4C9D-9CE2-9B599C7D249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395717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7A731D-A23D-4C9D-9CE2-9B599C7D249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1864DF-77D2-475B-B434-9B7328AF44A9}" type="slidenum">
              <a:rPr lang="fr-FR" smtClean="0"/>
              <a:t>‹N°›</a:t>
            </a:fld>
            <a:endParaRPr lang="fr-FR"/>
          </a:p>
        </p:txBody>
      </p:sp>
    </p:spTree>
    <p:extLst>
      <p:ext uri="{BB962C8B-B14F-4D97-AF65-F5344CB8AC3E}">
        <p14:creationId xmlns:p14="http://schemas.microsoft.com/office/powerpoint/2010/main" val="2030872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A731D-A23D-4C9D-9CE2-9B599C7D2499}" type="datetimeFigureOut">
              <a:rPr lang="fr-FR" smtClean="0"/>
              <a:t>13/01/2021</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64DF-77D2-475B-B434-9B7328AF44A9}" type="slidenum">
              <a:rPr lang="fr-FR" smtClean="0"/>
              <a:t>‹N°›</a:t>
            </a:fld>
            <a:endParaRPr lang="fr-FR"/>
          </a:p>
        </p:txBody>
      </p:sp>
    </p:spTree>
    <p:extLst>
      <p:ext uri="{BB962C8B-B14F-4D97-AF65-F5344CB8AC3E}">
        <p14:creationId xmlns:p14="http://schemas.microsoft.com/office/powerpoint/2010/main" val="558051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fr.wikipedia.org/wiki/H%C3%B4tel-Dieu" TargetMode="External"/><Relationship Id="rId3" Type="http://schemas.openxmlformats.org/officeDocument/2006/relationships/hyperlink" Target="http://fr.wikipedia.org/wiki/1731" TargetMode="External"/><Relationship Id="rId7" Type="http://schemas.openxmlformats.org/officeDocument/2006/relationships/hyperlink" Target="http://fr.wikipedia.org/wiki/1767" TargetMode="External"/><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hyperlink" Target="http://fr.wikipedia.org/wiki/1754" TargetMode="External"/><Relationship Id="rId5" Type="http://schemas.openxmlformats.org/officeDocument/2006/relationships/hyperlink" Target="http://fr.wikipedia.org/wiki/1749" TargetMode="External"/><Relationship Id="rId4" Type="http://schemas.openxmlformats.org/officeDocument/2006/relationships/hyperlink" Target="http://fr.wikipedia.org/wiki/1740" TargetMode="External"/><Relationship Id="rId9" Type="http://schemas.openxmlformats.org/officeDocument/2006/relationships/hyperlink" Target="http://fr.wikipedia.org/wiki/177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1524000" y="1122362"/>
            <a:ext cx="9144000" cy="2840037"/>
          </a:xfrm>
        </p:spPr>
        <p:txBody>
          <a:bodyPr>
            <a:normAutofit/>
          </a:bodyPr>
          <a:lstStyle/>
          <a:p>
            <a:r>
              <a:rPr lang="fr-FR" sz="5800" dirty="0"/>
              <a:t>Histoire </a:t>
            </a:r>
            <a:br>
              <a:rPr lang="fr-FR" sz="5800" dirty="0"/>
            </a:br>
            <a:r>
              <a:rPr lang="fr-FR" sz="5800" dirty="0"/>
              <a:t>des hôpitaux français</a:t>
            </a:r>
            <a:br>
              <a:rPr lang="fr-FR" sz="5800" dirty="0"/>
            </a:br>
            <a:r>
              <a:rPr lang="fr-FR" sz="5800" dirty="0"/>
              <a:t>du Moyen Âge à nos jours</a:t>
            </a:r>
          </a:p>
        </p:txBody>
      </p:sp>
      <p:sp>
        <p:nvSpPr>
          <p:cNvPr id="3" name="Sous-titre 2"/>
          <p:cNvSpPr>
            <a:spLocks noGrp="1"/>
          </p:cNvSpPr>
          <p:nvPr>
            <p:ph type="subTitle" idx="1"/>
          </p:nvPr>
        </p:nvSpPr>
        <p:spPr>
          <a:xfrm>
            <a:off x="1524000" y="4256436"/>
            <a:ext cx="9144000" cy="1600818"/>
          </a:xfrm>
        </p:spPr>
        <p:txBody>
          <a:bodyPr>
            <a:normAutofit/>
          </a:bodyPr>
          <a:lstStyle/>
          <a:p>
            <a:r>
              <a:rPr lang="fr-FR" dirty="0">
                <a:solidFill>
                  <a:schemeClr val="accent1"/>
                </a:solidFill>
              </a:rPr>
              <a:t>Pr Jean-Noël FABIANI</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1938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1" y="803325"/>
            <a:ext cx="5314536" cy="1325563"/>
          </a:xfrm>
        </p:spPr>
        <p:txBody>
          <a:bodyPr vert="horz" lIns="91440" tIns="45720" rIns="91440" bIns="45720" rtlCol="0" anchor="ctr">
            <a:normAutofit/>
          </a:bodyPr>
          <a:lstStyle/>
          <a:p>
            <a:pPr algn="l">
              <a:lnSpc>
                <a:spcPct val="90000"/>
              </a:lnSpc>
            </a:pPr>
            <a:r>
              <a:rPr lang="en-US" b="1"/>
              <a:t>L’hôtel des Invalides</a:t>
            </a:r>
          </a:p>
        </p:txBody>
      </p:sp>
      <p:sp>
        <p:nvSpPr>
          <p:cNvPr id="3" name="ZoneTexte 2"/>
          <p:cNvSpPr txBox="1"/>
          <p:nvPr/>
        </p:nvSpPr>
        <p:spPr>
          <a:xfrm>
            <a:off x="762000" y="2279018"/>
            <a:ext cx="5314543" cy="337592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a:t>Un hôpital militaire pour les soldats héroïques ..</a:t>
            </a:r>
          </a:p>
          <a:p>
            <a:pPr indent="-228600">
              <a:lnSpc>
                <a:spcPct val="90000"/>
              </a:lnSpc>
              <a:spcAft>
                <a:spcPts val="600"/>
              </a:spcAft>
              <a:buFont typeface="Arial" panose="020B0604020202020204" pitchFamily="34" charset="0"/>
              <a:buChar char="•"/>
            </a:pPr>
            <a:r>
              <a:rPr lang="en-US"/>
              <a:t>… Ou une exclusion des éclopés qui hantent Paris et qui gênent le recrutement.</a:t>
            </a:r>
          </a:p>
          <a:p>
            <a:pPr indent="-228600">
              <a:lnSpc>
                <a:spcPct val="90000"/>
              </a:lnSpc>
              <a:spcAft>
                <a:spcPts val="600"/>
              </a:spcAft>
              <a:buFont typeface="Arial" panose="020B0604020202020204" pitchFamily="34" charset="0"/>
              <a:buChar char="•"/>
            </a:pPr>
            <a:endParaRPr lang="en-US"/>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7" descr="invalide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581" r="17703"/>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8985403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F2DB5-9415-4C4E-BF22-7F00676DBD16}"/>
              </a:ext>
            </a:extLst>
          </p:cNvPr>
          <p:cNvSpPr>
            <a:spLocks noGrp="1"/>
          </p:cNvSpPr>
          <p:nvPr>
            <p:ph type="title"/>
          </p:nvPr>
        </p:nvSpPr>
        <p:spPr>
          <a:xfrm>
            <a:off x="648929" y="629266"/>
            <a:ext cx="3667039" cy="1676603"/>
          </a:xfrm>
        </p:spPr>
        <p:txBody>
          <a:bodyPr vert="horz" lIns="91440" tIns="45720" rIns="91440" bIns="45720" rtlCol="0" anchor="ctr">
            <a:normAutofit/>
          </a:bodyPr>
          <a:lstStyle/>
          <a:p>
            <a:pPr algn="l">
              <a:lnSpc>
                <a:spcPct val="90000"/>
              </a:lnSpc>
            </a:pPr>
            <a:r>
              <a:rPr lang="en-US" sz="2300"/>
              <a:t>Saint Vincent de Paul (1576 – 1660) fut indiscutablement un des moteurs du renouveau spirituel du XVII</a:t>
            </a:r>
            <a:r>
              <a:rPr lang="en-US" sz="2300" baseline="30000"/>
              <a:t>e</a:t>
            </a:r>
            <a:r>
              <a:rPr lang="en-US" sz="2300"/>
              <a:t> siècle.</a:t>
            </a:r>
          </a:p>
        </p:txBody>
      </p:sp>
      <p:sp>
        <p:nvSpPr>
          <p:cNvPr id="7" name="Espace réservé du contenu 6">
            <a:extLst>
              <a:ext uri="{FF2B5EF4-FFF2-40B4-BE49-F238E27FC236}">
                <a16:creationId xmlns:a16="http://schemas.microsoft.com/office/drawing/2014/main" id="{8106AB4A-A6A5-CF4D-8812-87921F532A95}"/>
              </a:ext>
            </a:extLst>
          </p:cNvPr>
          <p:cNvSpPr>
            <a:spLocks noGrp="1"/>
          </p:cNvSpPr>
          <p:nvPr>
            <p:ph sz="half" idx="2"/>
          </p:nvPr>
        </p:nvSpPr>
        <p:spPr>
          <a:xfrm>
            <a:off x="648931" y="2438401"/>
            <a:ext cx="3667036" cy="3779520"/>
          </a:xfrm>
        </p:spPr>
        <p:txBody>
          <a:bodyPr vert="horz" lIns="91440" tIns="45720" rIns="91440" bIns="45720" rtlCol="0">
            <a:normAutofit/>
          </a:bodyPr>
          <a:lstStyle/>
          <a:p>
            <a:pPr marL="0" indent="-228600">
              <a:lnSpc>
                <a:spcPct val="90000"/>
              </a:lnSpc>
            </a:pPr>
            <a:r>
              <a:rPr lang="en-US" sz="1800"/>
              <a:t>Il fonda les filles de la Charité qui œuvrèrent pour soulager la misère.</a:t>
            </a:r>
          </a:p>
          <a:p>
            <a:pPr marL="0" indent="-228600">
              <a:lnSpc>
                <a:spcPct val="90000"/>
              </a:lnSpc>
            </a:pPr>
            <a:endParaRPr lang="en-US" sz="1800"/>
          </a:p>
          <a:p>
            <a:pPr marL="0" indent="-228600">
              <a:lnSpc>
                <a:spcPct val="90000"/>
              </a:lnSpc>
            </a:pPr>
            <a:r>
              <a:rPr lang="en-US" sz="1800"/>
              <a:t>Il parvint à obtenir des fonds pour la création d’institutions caritatives : « les Charités ».</a:t>
            </a:r>
          </a:p>
          <a:p>
            <a:pPr indent="-228600">
              <a:lnSpc>
                <a:spcPct val="90000"/>
              </a:lnSpc>
            </a:pPr>
            <a:endParaRPr lang="en-US" sz="1800"/>
          </a:p>
        </p:txBody>
      </p:sp>
      <p:sp>
        <p:nvSpPr>
          <p:cNvPr id="19" name="Rectangle 18">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1" descr="st vincent.jpg">
            <a:extLst>
              <a:ext uri="{FF2B5EF4-FFF2-40B4-BE49-F238E27FC236}">
                <a16:creationId xmlns:a16="http://schemas.microsoft.com/office/drawing/2014/main" id="{51588D28-1799-E148-A36E-54058795F4E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190" r="2" b="2"/>
          <a:stretch/>
        </p:blipFill>
        <p:spPr>
          <a:xfrm flipH="1">
            <a:off x="5276088" y="640082"/>
            <a:ext cx="6276250" cy="5577838"/>
          </a:xfrm>
          <a:prstGeom prst="rect">
            <a:avLst/>
          </a:prstGeom>
          <a:effectLst/>
        </p:spPr>
      </p:pic>
    </p:spTree>
    <p:extLst>
      <p:ext uri="{BB962C8B-B14F-4D97-AF65-F5344CB8AC3E}">
        <p14:creationId xmlns:p14="http://schemas.microsoft.com/office/powerpoint/2010/main" val="312076659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1" y="803325"/>
            <a:ext cx="5314536" cy="1325563"/>
          </a:xfrm>
        </p:spPr>
        <p:txBody>
          <a:bodyPr vert="horz" lIns="91440" tIns="45720" rIns="91440" bIns="45720" rtlCol="0" anchor="ctr">
            <a:normAutofit/>
          </a:bodyPr>
          <a:lstStyle/>
          <a:p>
            <a:pPr algn="l">
              <a:lnSpc>
                <a:spcPct val="90000"/>
              </a:lnSpc>
            </a:pPr>
            <a:r>
              <a:rPr lang="en-US" sz="2800"/>
              <a:t>Au cours du dix-huitième siècle le mouvement caritatif se poursuivit…</a:t>
            </a:r>
          </a:p>
        </p:txBody>
      </p:sp>
      <p:sp>
        <p:nvSpPr>
          <p:cNvPr id="3" name="Espace réservé du contenu 2"/>
          <p:cNvSpPr>
            <a:spLocks noGrp="1"/>
          </p:cNvSpPr>
          <p:nvPr>
            <p:ph sz="half" idx="1"/>
          </p:nvPr>
        </p:nvSpPr>
        <p:spPr>
          <a:xfrm>
            <a:off x="762000" y="2279018"/>
            <a:ext cx="5314543" cy="1325563"/>
          </a:xfrm>
        </p:spPr>
        <p:txBody>
          <a:bodyPr vert="horz" lIns="91440" tIns="45720" rIns="91440" bIns="45720" rtlCol="0" anchor="t">
            <a:normAutofit/>
          </a:bodyPr>
          <a:lstStyle/>
          <a:p>
            <a:pPr marL="0" indent="0">
              <a:lnSpc>
                <a:spcPct val="90000"/>
              </a:lnSpc>
              <a:buNone/>
            </a:pPr>
            <a:r>
              <a:rPr lang="en-US" sz="1800" dirty="0"/>
              <a:t>…grâce </a:t>
            </a:r>
            <a:r>
              <a:rPr lang="en-US" sz="1800" dirty="0" err="1"/>
              <a:t>à</a:t>
            </a:r>
            <a:r>
              <a:rPr lang="en-US" sz="1800" dirty="0"/>
              <a:t> </a:t>
            </a:r>
            <a:r>
              <a:rPr lang="en-US" sz="1800" dirty="0" err="1"/>
              <a:t>l’action</a:t>
            </a:r>
            <a:r>
              <a:rPr lang="en-US" sz="1800" dirty="0"/>
              <a:t> de religieux </a:t>
            </a:r>
            <a:r>
              <a:rPr lang="en-US" sz="1800" dirty="0" err="1"/>
              <a:t>généreux</a:t>
            </a:r>
            <a:r>
              <a:rPr lang="en-US" sz="1800" dirty="0"/>
              <a:t> </a:t>
            </a:r>
            <a:r>
              <a:rPr lang="en-US" sz="1800" dirty="0" err="1"/>
              <a:t>comme</a:t>
            </a:r>
            <a:r>
              <a:rPr lang="en-US" sz="1800" dirty="0"/>
              <a:t> le </a:t>
            </a:r>
            <a:r>
              <a:rPr lang="en-US" sz="1800" dirty="0" err="1"/>
              <a:t>curé</a:t>
            </a:r>
            <a:r>
              <a:rPr lang="en-US" sz="1800" dirty="0"/>
              <a:t> Jean-Denis Cochin, </a:t>
            </a:r>
            <a:r>
              <a:rPr lang="en-US" sz="1800" dirty="0" err="1"/>
              <a:t>ou</a:t>
            </a:r>
            <a:r>
              <a:rPr lang="en-US" sz="1800" dirty="0"/>
              <a:t> </a:t>
            </a:r>
            <a:r>
              <a:rPr lang="en-US" sz="1800" dirty="0" err="1"/>
              <a:t>à</a:t>
            </a:r>
            <a:r>
              <a:rPr lang="en-US" sz="1800" dirty="0"/>
              <a:t> de riches </a:t>
            </a:r>
            <a:r>
              <a:rPr lang="en-US" sz="1800" dirty="0" err="1"/>
              <a:t>donateurs</a:t>
            </a:r>
            <a:r>
              <a:rPr lang="en-US" sz="1800" dirty="0"/>
              <a:t> </a:t>
            </a:r>
            <a:r>
              <a:rPr lang="en-US" sz="1800" dirty="0" err="1"/>
              <a:t>comme</a:t>
            </a:r>
            <a:r>
              <a:rPr lang="en-US" sz="1800" dirty="0"/>
              <a:t> le financier Nicolas </a:t>
            </a:r>
            <a:r>
              <a:rPr lang="en-US" sz="1800" dirty="0" err="1"/>
              <a:t>Beaujon</a:t>
            </a:r>
            <a:r>
              <a:rPr lang="en-US" sz="1800" dirty="0"/>
              <a:t> </a:t>
            </a:r>
            <a:r>
              <a:rPr lang="en-US" sz="1800" dirty="0" err="1"/>
              <a:t>ou</a:t>
            </a:r>
            <a:r>
              <a:rPr lang="en-US" sz="1800" dirty="0"/>
              <a:t> Suzanne Necker, femme du </a:t>
            </a:r>
            <a:r>
              <a:rPr lang="en-US" sz="1800" dirty="0" err="1"/>
              <a:t>Ministre</a:t>
            </a:r>
            <a:r>
              <a:rPr lang="en-US" sz="1800" dirty="0"/>
              <a:t> des Finances de Louis XVI.</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Espace réservé du contenu 10" descr="Hopital_Necker_Cour_Intrerieure_small.jpg">
            <a:extLst>
              <a:ext uri="{FF2B5EF4-FFF2-40B4-BE49-F238E27FC236}">
                <a16:creationId xmlns:a16="http://schemas.microsoft.com/office/drawing/2014/main" id="{BE57BFBB-D1A0-3441-B77F-D4A202ACEB3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922" r="22571"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2" name="Image 11" descr="Curchod,_Suzanne.jpg">
            <a:extLst>
              <a:ext uri="{FF2B5EF4-FFF2-40B4-BE49-F238E27FC236}">
                <a16:creationId xmlns:a16="http://schemas.microsoft.com/office/drawing/2014/main" id="{05191532-F42A-1948-8527-0AABA8050AA3}"/>
              </a:ext>
            </a:extLst>
          </p:cNvPr>
          <p:cNvPicPr>
            <a:picLocks noChangeAspect="1"/>
          </p:cNvPicPr>
          <p:nvPr/>
        </p:nvPicPr>
        <p:blipFill rotWithShape="1">
          <a:blip r:embed="rId4">
            <a:extLst>
              <a:ext uri="{28A0092B-C50C-407E-A947-70E740481C1C}">
                <a14:useLocalDpi xmlns:a14="http://schemas.microsoft.com/office/drawing/2010/main" val="0"/>
              </a:ext>
            </a:extLst>
          </a:blip>
          <a:srcRect l="16252" t="12875" r="16140" b="20178"/>
          <a:stretch/>
        </p:blipFill>
        <p:spPr>
          <a:xfrm>
            <a:off x="5249539" y="3458120"/>
            <a:ext cx="2160240" cy="2939593"/>
          </a:xfrm>
          <a:prstGeom prst="rect">
            <a:avLst/>
          </a:prstGeom>
        </p:spPr>
      </p:pic>
    </p:spTree>
    <p:extLst>
      <p:ext uri="{BB962C8B-B14F-4D97-AF65-F5344CB8AC3E}">
        <p14:creationId xmlns:p14="http://schemas.microsoft.com/office/powerpoint/2010/main" val="150977913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BD7D5D-16C7-FC4F-BA0A-36C78B8E604B}"/>
              </a:ext>
            </a:extLst>
          </p:cNvPr>
          <p:cNvSpPr>
            <a:spLocks noGrp="1"/>
          </p:cNvSpPr>
          <p:nvPr>
            <p:ph type="title"/>
          </p:nvPr>
        </p:nvSpPr>
        <p:spPr>
          <a:xfrm>
            <a:off x="479376" y="4725144"/>
            <a:ext cx="10923638" cy="1317643"/>
          </a:xfrm>
        </p:spPr>
        <p:txBody>
          <a:bodyPr vert="horz" lIns="91440" tIns="45720" rIns="91440" bIns="45720" rtlCol="0" anchor="b">
            <a:normAutofit/>
          </a:bodyPr>
          <a:lstStyle/>
          <a:p>
            <a:pPr algn="l">
              <a:lnSpc>
                <a:spcPct val="90000"/>
              </a:lnSpc>
            </a:pPr>
            <a:endParaRPr lang="en-US" sz="4200" kern="1200" dirty="0">
              <a:solidFill>
                <a:schemeClr val="tx1"/>
              </a:solidFill>
              <a:latin typeface="+mj-lt"/>
              <a:ea typeface="+mj-ea"/>
              <a:cs typeface="+mj-cs"/>
            </a:endParaRPr>
          </a:p>
        </p:txBody>
      </p:sp>
      <p:pic>
        <p:nvPicPr>
          <p:cNvPr id="6" name="Espace réservé du contenu 5" descr="carnot.jpg">
            <a:extLst>
              <a:ext uri="{FF2B5EF4-FFF2-40B4-BE49-F238E27FC236}">
                <a16:creationId xmlns:a16="http://schemas.microsoft.com/office/drawing/2014/main" id="{C43DBC45-42AA-F446-B2BF-5C057AF699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048" r="1" b="23160"/>
          <a:stretch/>
        </p:blipFill>
        <p:spPr>
          <a:xfrm>
            <a:off x="6095999" y="-681"/>
            <a:ext cx="6096001" cy="4253215"/>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2C75B3A1-217E-0143-80CD-49E52AAC3177}"/>
              </a:ext>
            </a:extLst>
          </p:cNvPr>
          <p:cNvSpPr>
            <a:spLocks noGrp="1"/>
          </p:cNvSpPr>
          <p:nvPr>
            <p:ph sz="half" idx="1"/>
          </p:nvPr>
        </p:nvSpPr>
        <p:spPr>
          <a:xfrm>
            <a:off x="263351" y="-42322"/>
            <a:ext cx="5400573" cy="4047386"/>
          </a:xfrm>
        </p:spPr>
        <p:txBody>
          <a:bodyPr/>
          <a:lstStyle/>
          <a:p>
            <a:pPr marL="0" indent="0">
              <a:buNone/>
            </a:pPr>
            <a:r>
              <a:rPr lang="en-US" dirty="0"/>
              <a:t>E</a:t>
            </a:r>
            <a:r>
              <a:rPr lang="en-US" dirty="0">
                <a:latin typeface="Cambria" panose="02040503050406030204" pitchFamily="18" charset="0"/>
              </a:rPr>
              <a:t>n1793, Carnot chasse les religieuses qui </a:t>
            </a:r>
            <a:r>
              <a:rPr lang="en-US" dirty="0" err="1">
                <a:latin typeface="Cambria" panose="02040503050406030204" pitchFamily="18" charset="0"/>
              </a:rPr>
              <a:t>travaillent</a:t>
            </a:r>
            <a:r>
              <a:rPr lang="en-US" dirty="0">
                <a:latin typeface="Cambria" panose="02040503050406030204" pitchFamily="18" charset="0"/>
              </a:rPr>
              <a:t> dans les </a:t>
            </a:r>
            <a:r>
              <a:rPr lang="en-US" dirty="0" err="1">
                <a:latin typeface="Cambria" panose="02040503050406030204" pitchFamily="18" charset="0"/>
              </a:rPr>
              <a:t>hôpitaux</a:t>
            </a:r>
            <a:r>
              <a:rPr lang="en-US" dirty="0">
                <a:latin typeface="Cambria" panose="02040503050406030204" pitchFamily="18" charset="0"/>
              </a:rPr>
              <a:t> : “</a:t>
            </a:r>
            <a:r>
              <a:rPr lang="fr-FR" dirty="0">
                <a:latin typeface="Cambria" panose="02040503050406030204" pitchFamily="18" charset="0"/>
              </a:rPr>
              <a:t>la plupart des hôpitaux sont encore desservies par des </a:t>
            </a:r>
            <a:r>
              <a:rPr lang="fr-FR" dirty="0" err="1">
                <a:latin typeface="Cambria" panose="02040503050406030204" pitchFamily="18" charset="0"/>
              </a:rPr>
              <a:t>soeurs</a:t>
            </a:r>
            <a:r>
              <a:rPr lang="fr-FR" dirty="0">
                <a:latin typeface="Cambria" panose="02040503050406030204" pitchFamily="18" charset="0"/>
              </a:rPr>
              <a:t> grises qui distribuent leurs soins avec une partialité marquée… Ce sont des foyers de fanatisme et de contre révolution. »</a:t>
            </a:r>
            <a:endParaRPr lang="fr-FR" dirty="0"/>
          </a:p>
        </p:txBody>
      </p:sp>
    </p:spTree>
    <p:extLst>
      <p:ext uri="{BB962C8B-B14F-4D97-AF65-F5344CB8AC3E}">
        <p14:creationId xmlns:p14="http://schemas.microsoft.com/office/powerpoint/2010/main" val="341327124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FBB4DE4-D37C-5A4F-8B71-638CA54D0A2B}"/>
              </a:ext>
            </a:extLst>
          </p:cNvPr>
          <p:cNvSpPr>
            <a:spLocks noGrp="1"/>
          </p:cNvSpPr>
          <p:nvPr>
            <p:ph type="title"/>
          </p:nvPr>
        </p:nvSpPr>
        <p:spPr>
          <a:xfrm>
            <a:off x="6546176" y="901283"/>
            <a:ext cx="4918544" cy="1356437"/>
          </a:xfrm>
        </p:spPr>
        <p:txBody>
          <a:bodyPr vert="horz" lIns="91440" tIns="45720" rIns="91440" bIns="45720" rtlCol="0" anchor="ctr">
            <a:normAutofit/>
          </a:bodyPr>
          <a:lstStyle/>
          <a:p>
            <a:pPr algn="l">
              <a:lnSpc>
                <a:spcPct val="90000"/>
              </a:lnSpc>
            </a:pPr>
            <a:r>
              <a:rPr lang="en-US" sz="2800" kern="1200">
                <a:solidFill>
                  <a:schemeClr val="tx1"/>
                </a:solidFill>
                <a:latin typeface="+mj-lt"/>
                <a:ea typeface="+mj-ea"/>
                <a:cs typeface="+mj-cs"/>
              </a:rPr>
              <a:t>Les conventionnels décrètent la nationalisation des biens hospitaliers.</a:t>
            </a:r>
          </a:p>
        </p:txBody>
      </p:sp>
      <p:pic>
        <p:nvPicPr>
          <p:cNvPr id="5" name="Espace réservé du contenu 4" descr="Une image contenant texte, bâtiment, extérieur, personne&#10;&#10;Description générée automatiquement">
            <a:extLst>
              <a:ext uri="{FF2B5EF4-FFF2-40B4-BE49-F238E27FC236}">
                <a16:creationId xmlns:a16="http://schemas.microsoft.com/office/drawing/2014/main" id="{37DB07E9-B4BC-5347-8DDF-536333246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4" r="8404" b="2"/>
          <a:stretch/>
        </p:blipFill>
        <p:spPr>
          <a:xfrm>
            <a:off x="20" y="891540"/>
            <a:ext cx="2795295" cy="5071110"/>
          </a:xfrm>
          <a:prstGeom prst="rect">
            <a:avLst/>
          </a:prstGeom>
          <a:effectLst>
            <a:outerShdw blurRad="406400" dist="317500" dir="5400000" sx="89000" sy="89000" rotWithShape="0">
              <a:prstClr val="black">
                <a:alpha val="15000"/>
              </a:prstClr>
            </a:outerShdw>
          </a:effectLst>
        </p:spPr>
      </p:pic>
      <p:sp>
        <p:nvSpPr>
          <p:cNvPr id="52" name="Rectangle 51">
            <a:extLst>
              <a:ext uri="{FF2B5EF4-FFF2-40B4-BE49-F238E27FC236}">
                <a16:creationId xmlns:a16="http://schemas.microsoft.com/office/drawing/2014/main" id="{C0CB9777-AAD4-4E0D-A837-F5AEA3F3B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texte, livre&#10;&#10;Description générée automatiquement">
            <a:extLst>
              <a:ext uri="{FF2B5EF4-FFF2-40B4-BE49-F238E27FC236}">
                <a16:creationId xmlns:a16="http://schemas.microsoft.com/office/drawing/2014/main" id="{0D688DFE-9B1B-ED4F-93F4-102F551387E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358" r="9778" b="2"/>
          <a:stretch/>
        </p:blipFill>
        <p:spPr>
          <a:xfrm>
            <a:off x="2795314" y="891540"/>
            <a:ext cx="2589573" cy="5071110"/>
          </a:xfrm>
          <a:prstGeom prst="rect">
            <a:avLst/>
          </a:prstGeom>
          <a:effectLst>
            <a:outerShdw blurRad="406400" dist="317500" dir="5400000" sx="89000" sy="89000" rotWithShape="0">
              <a:prstClr val="black">
                <a:alpha val="15000"/>
              </a:prstClr>
            </a:outerShdw>
          </a:effectLst>
        </p:spPr>
      </p:pic>
      <p:cxnSp>
        <p:nvCxnSpPr>
          <p:cNvPr id="54" name="Straight Connector 53">
            <a:extLst>
              <a:ext uri="{FF2B5EF4-FFF2-40B4-BE49-F238E27FC236}">
                <a16:creationId xmlns:a16="http://schemas.microsoft.com/office/drawing/2014/main" id="{69C83704-53EE-4A7C-B7A2-6897211EE8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5315" y="891540"/>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45" name="Content Placeholder 9">
            <a:extLst>
              <a:ext uri="{FF2B5EF4-FFF2-40B4-BE49-F238E27FC236}">
                <a16:creationId xmlns:a16="http://schemas.microsoft.com/office/drawing/2014/main" id="{613F0DCB-23CB-49EB-84AC-2B2DEB9D9EAB}"/>
              </a:ext>
            </a:extLst>
          </p:cNvPr>
          <p:cNvSpPr>
            <a:spLocks noGrp="1"/>
          </p:cNvSpPr>
          <p:nvPr>
            <p:ph sz="half" idx="1"/>
          </p:nvPr>
        </p:nvSpPr>
        <p:spPr>
          <a:xfrm>
            <a:off x="6546176" y="2408844"/>
            <a:ext cx="4918544" cy="3635340"/>
          </a:xfrm>
        </p:spPr>
        <p:txBody>
          <a:bodyPr vert="horz" lIns="91440" tIns="45720" rIns="91440" bIns="45720" rtlCol="0">
            <a:normAutofit/>
          </a:bodyPr>
          <a:lstStyle/>
          <a:p>
            <a:pPr marL="114300" indent="0">
              <a:lnSpc>
                <a:spcPct val="90000"/>
              </a:lnSpc>
              <a:buNone/>
            </a:pPr>
            <a:r>
              <a:rPr lang="en-US" sz="2000" dirty="0"/>
              <a:t>A </a:t>
            </a:r>
            <a:r>
              <a:rPr lang="en-US" sz="2000" dirty="0" err="1"/>
              <a:t>l’instigation</a:t>
            </a:r>
            <a:r>
              <a:rPr lang="en-US" sz="2000" dirty="0"/>
              <a:t> de St Just et de Barère, la convention fait </a:t>
            </a:r>
            <a:r>
              <a:rPr lang="en-US" sz="2000" dirty="0" err="1"/>
              <a:t>mettre</a:t>
            </a:r>
            <a:r>
              <a:rPr lang="en-US" sz="2000" dirty="0"/>
              <a:t> </a:t>
            </a:r>
            <a:r>
              <a:rPr lang="en-US" sz="2000" dirty="0" err="1"/>
              <a:t>en</a:t>
            </a:r>
            <a:r>
              <a:rPr lang="en-US" sz="2000" dirty="0"/>
              <a:t> vente  les </a:t>
            </a:r>
            <a:r>
              <a:rPr lang="en-US" sz="2000" dirty="0" err="1"/>
              <a:t>hôpitaux</a:t>
            </a:r>
            <a:r>
              <a:rPr lang="en-US" sz="2000" dirty="0"/>
              <a:t> (23 thermidor an II) .</a:t>
            </a:r>
          </a:p>
          <a:p>
            <a:pPr indent="-228600">
              <a:lnSpc>
                <a:spcPct val="90000"/>
              </a:lnSpc>
            </a:pPr>
            <a:endParaRPr lang="en-US" sz="2000" dirty="0"/>
          </a:p>
          <a:p>
            <a:pPr marL="114300" indent="0">
              <a:lnSpc>
                <a:spcPct val="90000"/>
              </a:lnSpc>
              <a:buNone/>
            </a:pPr>
            <a:r>
              <a:rPr lang="fr-FR" sz="2000" dirty="0">
                <a:solidFill>
                  <a:srgbClr val="262626"/>
                </a:solidFill>
                <a:latin typeface="TrebuchetMS"/>
              </a:rPr>
              <a:t>Une explication : « Si la révolution finie nous avons encore des malheureux parmi nous nos travaux révolutionnaires auront été vains » </a:t>
            </a:r>
          </a:p>
          <a:p>
            <a:pPr marL="114300" indent="0">
              <a:lnSpc>
                <a:spcPct val="90000"/>
              </a:lnSpc>
              <a:buNone/>
            </a:pPr>
            <a:endParaRPr lang="fr-FR" sz="2000" dirty="0">
              <a:solidFill>
                <a:srgbClr val="262626"/>
              </a:solidFill>
              <a:latin typeface="TrebuchetMS"/>
            </a:endParaRPr>
          </a:p>
          <a:p>
            <a:pPr marL="114300" indent="0">
              <a:lnSpc>
                <a:spcPct val="90000"/>
              </a:lnSpc>
              <a:buNone/>
            </a:pPr>
            <a:r>
              <a:rPr lang="fr-FR" sz="2000" dirty="0">
                <a:solidFill>
                  <a:srgbClr val="262626"/>
                </a:solidFill>
                <a:latin typeface="TrebuchetMS"/>
              </a:rPr>
              <a:t>Un slogan : </a:t>
            </a:r>
            <a:r>
              <a:rPr lang="fr-FR" sz="2000" dirty="0"/>
              <a:t>plus d’aumônes, plus d’hôpitaux</a:t>
            </a:r>
          </a:p>
          <a:p>
            <a:pPr marL="114300" indent="0">
              <a:lnSpc>
                <a:spcPct val="90000"/>
              </a:lnSpc>
              <a:buNone/>
            </a:pPr>
            <a:endParaRPr lang="fr-FR" sz="2000" dirty="0"/>
          </a:p>
          <a:p>
            <a:pPr indent="-228600">
              <a:lnSpc>
                <a:spcPct val="90000"/>
              </a:lnSpc>
            </a:pPr>
            <a:endParaRPr lang="en-US" sz="2000" dirty="0"/>
          </a:p>
          <a:p>
            <a:pPr indent="-228600">
              <a:lnSpc>
                <a:spcPct val="90000"/>
              </a:lnSpc>
            </a:pPr>
            <a:endParaRPr lang="en-US" sz="2000" dirty="0"/>
          </a:p>
        </p:txBody>
      </p:sp>
    </p:spTree>
    <p:extLst>
      <p:ext uri="{BB962C8B-B14F-4D97-AF65-F5344CB8AC3E}">
        <p14:creationId xmlns:p14="http://schemas.microsoft.com/office/powerpoint/2010/main" val="2347407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0948-2D2A-B748-B324-8DD25BA16FA9}"/>
              </a:ext>
            </a:extLst>
          </p:cNvPr>
          <p:cNvSpPr>
            <a:spLocks noGrp="1"/>
          </p:cNvSpPr>
          <p:nvPr>
            <p:ph type="title"/>
          </p:nvPr>
        </p:nvSpPr>
        <p:spPr>
          <a:xfrm>
            <a:off x="762001" y="803325"/>
            <a:ext cx="5314536" cy="1325563"/>
          </a:xfrm>
        </p:spPr>
        <p:txBody>
          <a:bodyPr vert="horz" lIns="91440" tIns="45720" rIns="91440" bIns="45720" rtlCol="0" anchor="ctr">
            <a:normAutofit/>
          </a:bodyPr>
          <a:lstStyle/>
          <a:p>
            <a:pPr algn="l">
              <a:lnSpc>
                <a:spcPct val="90000"/>
              </a:lnSpc>
            </a:pPr>
            <a:r>
              <a:rPr lang="en-US" dirty="0"/>
              <a:t>Le </a:t>
            </a:r>
            <a:r>
              <a:rPr lang="en-US" dirty="0" err="1"/>
              <a:t>sauveur</a:t>
            </a:r>
            <a:r>
              <a:rPr lang="en-US" dirty="0"/>
              <a:t> de </a:t>
            </a:r>
            <a:r>
              <a:rPr lang="en-US" dirty="0" err="1"/>
              <a:t>l’université</a:t>
            </a:r>
            <a:r>
              <a:rPr lang="en-US" dirty="0"/>
              <a:t> : </a:t>
            </a:r>
            <a:r>
              <a:rPr lang="en-US" dirty="0" err="1"/>
              <a:t>Fourcroy</a:t>
            </a:r>
            <a:endParaRPr lang="en-US" dirty="0"/>
          </a:p>
        </p:txBody>
      </p:sp>
      <p:sp>
        <p:nvSpPr>
          <p:cNvPr id="3" name="Espace réservé du contenu 2">
            <a:extLst>
              <a:ext uri="{FF2B5EF4-FFF2-40B4-BE49-F238E27FC236}">
                <a16:creationId xmlns:a16="http://schemas.microsoft.com/office/drawing/2014/main" id="{C1C1B16C-AFEF-FB43-80FC-78B991D21ED2}"/>
              </a:ext>
            </a:extLst>
          </p:cNvPr>
          <p:cNvSpPr>
            <a:spLocks noGrp="1"/>
          </p:cNvSpPr>
          <p:nvPr>
            <p:ph sz="half" idx="1"/>
          </p:nvPr>
        </p:nvSpPr>
        <p:spPr>
          <a:xfrm>
            <a:off x="762000" y="2279018"/>
            <a:ext cx="5314543" cy="3375920"/>
          </a:xfrm>
        </p:spPr>
        <p:txBody>
          <a:bodyPr vert="horz" lIns="91440" tIns="45720" rIns="91440" bIns="45720" rtlCol="0" anchor="t">
            <a:normAutofit/>
          </a:bodyPr>
          <a:lstStyle/>
          <a:p>
            <a:pPr marL="0" indent="-228600">
              <a:lnSpc>
                <a:spcPct val="90000"/>
              </a:lnSpc>
            </a:pPr>
            <a:r>
              <a:rPr lang="en-US" sz="1500"/>
              <a:t>Le 8 août 1793, L'Académie des sciences est supprimée, la Convention ayant voté la fermeture de toutes les Académies et de toutes les sociétés savantes. </a:t>
            </a:r>
          </a:p>
          <a:p>
            <a:pPr marL="0" indent="-228600">
              <a:lnSpc>
                <a:spcPct val="90000"/>
              </a:lnSpc>
            </a:pPr>
            <a:r>
              <a:rPr lang="en-US" sz="1500"/>
              <a:t>Fourcroy soutient alors Marat dont il intègre la liste aux élections à la Convention. </a:t>
            </a:r>
          </a:p>
          <a:p>
            <a:pPr marL="0" indent="-228600">
              <a:lnSpc>
                <a:spcPct val="90000"/>
              </a:lnSpc>
            </a:pPr>
            <a:r>
              <a:rPr lang="en-US" sz="1500"/>
              <a:t>Entré au Comité d'Instruction publique le 30 juillet 1794, il propose aussitôt de réformer l'enseignement hospitalo-universitaire, proposant de fusionner la médecine et la chirurgie et militant pour la création de trois hôpitaux majeurs. </a:t>
            </a:r>
          </a:p>
          <a:p>
            <a:pPr marL="0" indent="-228600">
              <a:lnSpc>
                <a:spcPct val="90000"/>
              </a:lnSpc>
            </a:pPr>
            <a:r>
              <a:rPr lang="en-US" sz="1500"/>
              <a:t>Il propose aussi, soutenant le plan d’éducation de Le Peletier, de réformer l'instruction publique en remplaçant le latin par le français et défend la gratuité pour tous ainsi que l'accession aux fonctions par concours et le non-cumul des postes d'enseignants.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a:extLst>
              <a:ext uri="{FF2B5EF4-FFF2-40B4-BE49-F238E27FC236}">
                <a16:creationId xmlns:a16="http://schemas.microsoft.com/office/drawing/2014/main" id="{919A43AF-6814-D94B-A89A-BF83CC6A0E76}"/>
              </a:ext>
            </a:extLst>
          </p:cNvPr>
          <p:cNvPicPr>
            <a:picLocks noGrp="1" noChangeAspect="1"/>
          </p:cNvPicPr>
          <p:nvPr>
            <p:ph sz="half" idx="2"/>
          </p:nvPr>
        </p:nvPicPr>
        <p:blipFill rotWithShape="1">
          <a:blip r:embed="rId2"/>
          <a:srcRect t="8281" r="3" b="13784"/>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5036589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r>
              <a:rPr lang="fr-FR" sz="2400" dirty="0"/>
              <a:t>Ainsi, Bonaparte, Premier Consul, hérita d’une situation sanitaire catastrophique.</a:t>
            </a:r>
          </a:p>
        </p:txBody>
      </p:sp>
      <p:pic>
        <p:nvPicPr>
          <p:cNvPr id="4" name="Espace réservé du contenu 3" descr="bonapart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799" b="4799"/>
          <a:stretch/>
        </p:blipFill>
        <p:spPr>
          <a:xfrm>
            <a:off x="1981201" y="1600201"/>
            <a:ext cx="4212883" cy="4721277"/>
          </a:xfrm>
        </p:spPr>
      </p:pic>
      <p:sp>
        <p:nvSpPr>
          <p:cNvPr id="8" name="Espace réservé du contenu 7"/>
          <p:cNvSpPr>
            <a:spLocks noGrp="1"/>
          </p:cNvSpPr>
          <p:nvPr>
            <p:ph sz="half" idx="2"/>
          </p:nvPr>
        </p:nvSpPr>
        <p:spPr>
          <a:xfrm>
            <a:off x="6939964" y="3854203"/>
            <a:ext cx="3270837" cy="2271960"/>
          </a:xfrm>
        </p:spPr>
        <p:txBody>
          <a:bodyPr>
            <a:normAutofit/>
          </a:bodyPr>
          <a:lstStyle/>
          <a:p>
            <a:endParaRPr lang="fr-FR" dirty="0"/>
          </a:p>
        </p:txBody>
      </p:sp>
      <p:sp>
        <p:nvSpPr>
          <p:cNvPr id="3" name="Bulle rectangulaire 2"/>
          <p:cNvSpPr/>
          <p:nvPr/>
        </p:nvSpPr>
        <p:spPr>
          <a:xfrm>
            <a:off x="5303912" y="1017051"/>
            <a:ext cx="3795553" cy="811840"/>
          </a:xfrm>
          <a:prstGeom prst="wedgeRectCallout">
            <a:avLst>
              <a:gd name="adj1" fmla="val -37182"/>
              <a:gd name="adj2" fmla="val 980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Il est temps de mettre un peu d’ordre dans cette chienlit</a:t>
            </a:r>
          </a:p>
        </p:txBody>
      </p:sp>
      <p:sp>
        <p:nvSpPr>
          <p:cNvPr id="5" name="Bulle rectangulaire 4"/>
          <p:cNvSpPr/>
          <p:nvPr/>
        </p:nvSpPr>
        <p:spPr>
          <a:xfrm>
            <a:off x="6524678" y="2086202"/>
            <a:ext cx="3565831" cy="1038981"/>
          </a:xfrm>
          <a:prstGeom prst="wedgeRectCallout">
            <a:avLst>
              <a:gd name="adj1" fmla="val -70836"/>
              <a:gd name="adj2" fmla="val 34900"/>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dirty="0"/>
              <a:t>Je veux que les maires soient  chargés de gérer les hôpitaux de leur ville * .</a:t>
            </a:r>
          </a:p>
        </p:txBody>
      </p:sp>
      <p:sp>
        <p:nvSpPr>
          <p:cNvPr id="6" name="ZoneTexte 5"/>
          <p:cNvSpPr txBox="1"/>
          <p:nvPr/>
        </p:nvSpPr>
        <p:spPr>
          <a:xfrm>
            <a:off x="2279576" y="6374940"/>
            <a:ext cx="7523085" cy="646331"/>
          </a:xfrm>
          <a:prstGeom prst="rect">
            <a:avLst/>
          </a:prstGeom>
          <a:noFill/>
        </p:spPr>
        <p:txBody>
          <a:bodyPr wrap="none" rtlCol="0">
            <a:spAutoFit/>
          </a:bodyPr>
          <a:lstStyle/>
          <a:p>
            <a:r>
              <a:rPr lang="fr-FR" dirty="0"/>
              <a:t>*Création du  Conseil général des hospices (27 Nivôse an IX (17 janvier 1801) </a:t>
            </a:r>
          </a:p>
          <a:p>
            <a:endParaRPr lang="fr-FR" dirty="0"/>
          </a:p>
        </p:txBody>
      </p:sp>
      <p:sp>
        <p:nvSpPr>
          <p:cNvPr id="7" name="Bulle rectangulaire 6"/>
          <p:cNvSpPr/>
          <p:nvPr/>
        </p:nvSpPr>
        <p:spPr>
          <a:xfrm>
            <a:off x="6704819" y="3737448"/>
            <a:ext cx="2987269" cy="836958"/>
          </a:xfrm>
          <a:prstGeom prst="wedgeRectCallout">
            <a:avLst>
              <a:gd name="adj1" fmla="val -74456"/>
              <a:gd name="adj2" fmla="val -40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Et me tiennent informé de la situation et des épidémies.</a:t>
            </a:r>
          </a:p>
        </p:txBody>
      </p:sp>
    </p:spTree>
    <p:extLst>
      <p:ext uri="{BB962C8B-B14F-4D97-AF65-F5344CB8AC3E}">
        <p14:creationId xmlns:p14="http://schemas.microsoft.com/office/powerpoint/2010/main" val="9264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E9EA2F1-451B-284D-BB74-1BC4CA6C245F}"/>
              </a:ext>
            </a:extLst>
          </p:cNvPr>
          <p:cNvSpPr>
            <a:spLocks noGrp="1"/>
          </p:cNvSpPr>
          <p:nvPr>
            <p:ph type="title"/>
          </p:nvPr>
        </p:nvSpPr>
        <p:spPr>
          <a:xfrm>
            <a:off x="764949" y="3499076"/>
            <a:ext cx="6053558" cy="2424774"/>
          </a:xfrm>
        </p:spPr>
        <p:txBody>
          <a:bodyPr>
            <a:normAutofit/>
          </a:bodyPr>
          <a:lstStyle/>
          <a:p>
            <a:pPr>
              <a:lnSpc>
                <a:spcPct val="90000"/>
              </a:lnSpc>
            </a:pPr>
            <a:r>
              <a:rPr lang="fr-FR" sz="3700" dirty="0">
                <a:solidFill>
                  <a:srgbClr val="FFFFFF"/>
                </a:solidFill>
              </a:rPr>
              <a:t>Bonaparte demande  à Fourcroy de réorganiser la médecine : loi du 19 ventôse an XI (10 mars 1803)</a:t>
            </a: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DEC87A9A-359D-7141-B648-4A3A543CBE72}"/>
              </a:ext>
            </a:extLst>
          </p:cNvPr>
          <p:cNvSpPr>
            <a:spLocks noGrp="1"/>
          </p:cNvSpPr>
          <p:nvPr>
            <p:ph sz="half" idx="1"/>
          </p:nvPr>
        </p:nvSpPr>
        <p:spPr>
          <a:xfrm>
            <a:off x="4215161" y="356187"/>
            <a:ext cx="2878409" cy="1792281"/>
          </a:xfrm>
        </p:spPr>
        <p:txBody>
          <a:bodyPr anchor="ctr">
            <a:normAutofit/>
          </a:bodyPr>
          <a:lstStyle/>
          <a:p>
            <a:pPr marL="0" indent="0">
              <a:lnSpc>
                <a:spcPct val="90000"/>
              </a:lnSpc>
              <a:buNone/>
            </a:pPr>
            <a:r>
              <a:rPr lang="fr-FR" sz="1400" dirty="0"/>
              <a:t>« Depuis le décret du 28 août 1792, qui a supprimé les universités, les facultés et les corporations savantes, il n’y a plus de réceptions régulières de médecins ni de chirurgiens. Ceux qui ont appris leur art se trouvent confondus avec ceux qui n’en ont pas la moindre notion ». </a:t>
            </a:r>
          </a:p>
          <a:p>
            <a:pPr marL="0" indent="0">
              <a:lnSpc>
                <a:spcPct val="90000"/>
              </a:lnSpc>
              <a:buNone/>
            </a:pPr>
            <a:endParaRPr lang="fr-FR" sz="1400" dirty="0"/>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space réservé du contenu 3">
            <a:extLst>
              <a:ext uri="{FF2B5EF4-FFF2-40B4-BE49-F238E27FC236}">
                <a16:creationId xmlns:a16="http://schemas.microsoft.com/office/drawing/2014/main" id="{FFD80542-FD56-9D46-8B6E-47C46F000E99}"/>
              </a:ext>
            </a:extLst>
          </p:cNvPr>
          <p:cNvSpPr>
            <a:spLocks noGrp="1"/>
          </p:cNvSpPr>
          <p:nvPr>
            <p:ph sz="half" idx="2"/>
          </p:nvPr>
        </p:nvSpPr>
        <p:spPr>
          <a:xfrm>
            <a:off x="8386139" y="3143438"/>
            <a:ext cx="3474621" cy="2780412"/>
          </a:xfrm>
        </p:spPr>
        <p:txBody>
          <a:bodyPr anchor="ctr">
            <a:normAutofit/>
          </a:bodyPr>
          <a:lstStyle/>
          <a:p>
            <a:pPr marL="0" indent="0">
              <a:lnSpc>
                <a:spcPct val="90000"/>
              </a:lnSpc>
              <a:buNone/>
            </a:pPr>
            <a:r>
              <a:rPr lang="fr-FR" sz="1400"/>
              <a:t>Désormais nul ne pourra embrasser la profession de médecin, de chirurgien ou d’officier de santé, sans être examiné et reçu comme il sera prescrit par la présente loi . </a:t>
            </a:r>
          </a:p>
          <a:p>
            <a:pPr marL="0" indent="0">
              <a:lnSpc>
                <a:spcPct val="90000"/>
              </a:lnSpc>
              <a:buNone/>
            </a:pPr>
            <a:r>
              <a:rPr lang="fr-FR" sz="1400" b="1"/>
              <a:t>Tandis que les chirurgiens, auparavant considérés comme des manuels longtemps confondus avec les barbiers, sont mis sur le même plan que les médecins, ceux-ci sont rangés dans deux catégories bien distinctes, docteurs en médecine et officiers de santé. </a:t>
            </a:r>
          </a:p>
        </p:txBody>
      </p:sp>
      <p:pic>
        <p:nvPicPr>
          <p:cNvPr id="12" name="Image 11">
            <a:extLst>
              <a:ext uri="{FF2B5EF4-FFF2-40B4-BE49-F238E27FC236}">
                <a16:creationId xmlns:a16="http://schemas.microsoft.com/office/drawing/2014/main" id="{8871E8AD-C86F-8A4C-96F9-4A18508659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490" y="195132"/>
            <a:ext cx="2423142" cy="3230856"/>
          </a:xfrm>
          <a:prstGeom prst="rect">
            <a:avLst/>
          </a:prstGeom>
        </p:spPr>
      </p:pic>
    </p:spTree>
    <p:extLst>
      <p:ext uri="{BB962C8B-B14F-4D97-AF65-F5344CB8AC3E}">
        <p14:creationId xmlns:p14="http://schemas.microsoft.com/office/powerpoint/2010/main" val="213346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bonaparte.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206" r="28271"/>
          <a:stretch/>
        </p:blipFill>
        <p:spPr>
          <a:xfrm flipH="1">
            <a:off x="7027332" y="1711149"/>
            <a:ext cx="2949223" cy="4525963"/>
          </a:xfrm>
        </p:spPr>
      </p:pic>
      <p:pic>
        <p:nvPicPr>
          <p:cNvPr id="5" name="Espace réservé du contenu 4" descr="Jean-Antoine_Chaptal_(1756-1832),_comte_de_Chanteloup.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547" t="3659" r="12089" b="1388"/>
          <a:stretch/>
        </p:blipFill>
        <p:spPr>
          <a:xfrm flipH="1">
            <a:off x="2356556" y="1600201"/>
            <a:ext cx="3245555" cy="4636911"/>
          </a:xfrm>
        </p:spPr>
      </p:pic>
      <p:sp>
        <p:nvSpPr>
          <p:cNvPr id="7" name="Bulle rectangulaire 6"/>
          <p:cNvSpPr/>
          <p:nvPr/>
        </p:nvSpPr>
        <p:spPr>
          <a:xfrm>
            <a:off x="4289778" y="451556"/>
            <a:ext cx="2286000" cy="966082"/>
          </a:xfrm>
          <a:prstGeom prst="wedgeRectCallout">
            <a:avLst>
              <a:gd name="adj1" fmla="val -46142"/>
              <a:gd name="adj2" fmla="val 785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Et pour les médecins à l’hôpital, que fait-on ?</a:t>
            </a:r>
          </a:p>
        </p:txBody>
      </p:sp>
      <p:sp>
        <p:nvSpPr>
          <p:cNvPr id="8" name="Bulle rectangulaire 7"/>
          <p:cNvSpPr/>
          <p:nvPr/>
        </p:nvSpPr>
        <p:spPr>
          <a:xfrm>
            <a:off x="6632220" y="881945"/>
            <a:ext cx="1778000" cy="860778"/>
          </a:xfrm>
          <a:prstGeom prst="wedgeRectCallout">
            <a:avLst>
              <a:gd name="adj1" fmla="val 29167"/>
              <a:gd name="adj2" fmla="val 1048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t>Comment ça, Chaptal, que fait-on ?</a:t>
            </a:r>
          </a:p>
        </p:txBody>
      </p:sp>
      <p:sp>
        <p:nvSpPr>
          <p:cNvPr id="9" name="Bulle rectangulaire 8"/>
          <p:cNvSpPr/>
          <p:nvPr/>
        </p:nvSpPr>
        <p:spPr>
          <a:xfrm>
            <a:off x="4910667" y="1905000"/>
            <a:ext cx="1961444" cy="2003778"/>
          </a:xfrm>
          <a:prstGeom prst="wedgeRectCallout">
            <a:avLst>
              <a:gd name="adj1" fmla="val -69034"/>
              <a:gd name="adj2" fmla="val 2994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Des médecins dans les hôpitaux, il y en a quelques uns le matin</a:t>
            </a:r>
            <a:r>
              <a:rPr lang="mr-IN" dirty="0"/>
              <a:t>…</a:t>
            </a:r>
            <a:r>
              <a:rPr lang="fr-FR" dirty="0"/>
              <a:t> et encore. En fait, il n’y en a jamais eu vraiment.</a:t>
            </a:r>
          </a:p>
        </p:txBody>
      </p:sp>
      <p:sp>
        <p:nvSpPr>
          <p:cNvPr id="10" name="Bulle rectangulaire 9"/>
          <p:cNvSpPr/>
          <p:nvPr/>
        </p:nvSpPr>
        <p:spPr>
          <a:xfrm>
            <a:off x="5122333" y="4572000"/>
            <a:ext cx="2511778" cy="1665111"/>
          </a:xfrm>
          <a:prstGeom prst="wedgeRectCallout">
            <a:avLst>
              <a:gd name="adj1" fmla="val 46226"/>
              <a:gd name="adj2" fmla="val -922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t>Bien, on va créer un concours pour que les meilleurs soient présents en permanence : ce sera l’Internat*. </a:t>
            </a:r>
          </a:p>
        </p:txBody>
      </p:sp>
      <p:sp>
        <p:nvSpPr>
          <p:cNvPr id="13" name="ZoneTexte 12"/>
          <p:cNvSpPr txBox="1"/>
          <p:nvPr/>
        </p:nvSpPr>
        <p:spPr>
          <a:xfrm>
            <a:off x="2130778" y="6334667"/>
            <a:ext cx="7662333" cy="369332"/>
          </a:xfrm>
          <a:prstGeom prst="rect">
            <a:avLst/>
          </a:prstGeom>
          <a:noFill/>
        </p:spPr>
        <p:txBody>
          <a:bodyPr wrap="square" rtlCol="0">
            <a:spAutoFit/>
          </a:bodyPr>
          <a:lstStyle/>
          <a:p>
            <a:r>
              <a:rPr lang="fr-FR" dirty="0"/>
              <a:t>*Internat des hôpitaux : décret du 4 ventôse An X (10 février 1802) </a:t>
            </a:r>
          </a:p>
        </p:txBody>
      </p:sp>
    </p:spTree>
    <p:extLst>
      <p:ext uri="{BB962C8B-B14F-4D97-AF65-F5344CB8AC3E}">
        <p14:creationId xmlns:p14="http://schemas.microsoft.com/office/powerpoint/2010/main" val="263671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r>
              <a:rPr lang="fr-FR" sz="2800" dirty="0"/>
              <a:t>Cette nouvelle organisation permit aux médecins hospitaliers du XIXe siècle de faire progresser la description des maladies.</a:t>
            </a:r>
          </a:p>
        </p:txBody>
      </p:sp>
      <p:pic>
        <p:nvPicPr>
          <p:cNvPr id="4" name="Image 3" descr="laenne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779" y="1423272"/>
            <a:ext cx="1395431" cy="2077979"/>
          </a:xfrm>
          <a:prstGeom prst="rect">
            <a:avLst/>
          </a:prstGeom>
        </p:spPr>
      </p:pic>
      <p:pic>
        <p:nvPicPr>
          <p:cNvPr id="5" name="Image 4" descr="bouillaud.jpg"/>
          <p:cNvPicPr>
            <a:picLocks noChangeAspect="1"/>
          </p:cNvPicPr>
          <p:nvPr/>
        </p:nvPicPr>
        <p:blipFill rotWithShape="1">
          <a:blip r:embed="rId4">
            <a:extLst>
              <a:ext uri="{28A0092B-C50C-407E-A947-70E740481C1C}">
                <a14:useLocalDpi xmlns:a14="http://schemas.microsoft.com/office/drawing/2010/main" val="0"/>
              </a:ext>
            </a:extLst>
          </a:blip>
          <a:srcRect l="28348" t="6553" r="24282" b="53379"/>
          <a:stretch/>
        </p:blipFill>
        <p:spPr>
          <a:xfrm>
            <a:off x="4196292" y="1423272"/>
            <a:ext cx="1713285" cy="2047318"/>
          </a:xfrm>
          <a:prstGeom prst="rect">
            <a:avLst/>
          </a:prstGeom>
        </p:spPr>
      </p:pic>
      <p:pic>
        <p:nvPicPr>
          <p:cNvPr id="6" name="Image 5" descr="charcot.jpg"/>
          <p:cNvPicPr>
            <a:picLocks noChangeAspect="1"/>
          </p:cNvPicPr>
          <p:nvPr/>
        </p:nvPicPr>
        <p:blipFill rotWithShape="1">
          <a:blip r:embed="rId5">
            <a:extLst>
              <a:ext uri="{28A0092B-C50C-407E-A947-70E740481C1C}">
                <a14:useLocalDpi xmlns:a14="http://schemas.microsoft.com/office/drawing/2010/main" val="0"/>
              </a:ext>
            </a:extLst>
          </a:blip>
          <a:srcRect l="18355" t="8910" r="13509" b="39169"/>
          <a:stretch/>
        </p:blipFill>
        <p:spPr>
          <a:xfrm>
            <a:off x="6340667" y="1423272"/>
            <a:ext cx="1795747" cy="1993712"/>
          </a:xfrm>
          <a:prstGeom prst="rect">
            <a:avLst/>
          </a:prstGeom>
        </p:spPr>
      </p:pic>
      <p:pic>
        <p:nvPicPr>
          <p:cNvPr id="7" name="Image 6" descr="Pierre-Constant_Budin.jpg"/>
          <p:cNvPicPr>
            <a:picLocks noChangeAspect="1"/>
          </p:cNvPicPr>
          <p:nvPr/>
        </p:nvPicPr>
        <p:blipFill rotWithShape="1">
          <a:blip r:embed="rId6" cstate="print">
            <a:extLst>
              <a:ext uri="{28A0092B-C50C-407E-A947-70E740481C1C}">
                <a14:useLocalDpi xmlns:a14="http://schemas.microsoft.com/office/drawing/2010/main" val="0"/>
              </a:ext>
            </a:extLst>
          </a:blip>
          <a:srcRect l="24982" t="7488" r="15029" b="24609"/>
          <a:stretch/>
        </p:blipFill>
        <p:spPr>
          <a:xfrm>
            <a:off x="8700398" y="1457152"/>
            <a:ext cx="1316650" cy="1959832"/>
          </a:xfrm>
          <a:prstGeom prst="rect">
            <a:avLst/>
          </a:prstGeom>
        </p:spPr>
      </p:pic>
      <p:sp>
        <p:nvSpPr>
          <p:cNvPr id="8" name="ZoneTexte 7"/>
          <p:cNvSpPr txBox="1"/>
          <p:nvPr/>
        </p:nvSpPr>
        <p:spPr>
          <a:xfrm>
            <a:off x="2136778" y="3781207"/>
            <a:ext cx="7880270" cy="369332"/>
          </a:xfrm>
          <a:prstGeom prst="rect">
            <a:avLst/>
          </a:prstGeom>
          <a:noFill/>
        </p:spPr>
        <p:txBody>
          <a:bodyPr wrap="square" rtlCol="0">
            <a:spAutoFit/>
          </a:bodyPr>
          <a:lstStyle/>
          <a:p>
            <a:r>
              <a:rPr lang="fr-FR" dirty="0"/>
              <a:t>Laennec                           Bouillaud                             Charcot                                 Budin</a:t>
            </a:r>
          </a:p>
        </p:txBody>
      </p:sp>
      <p:sp>
        <p:nvSpPr>
          <p:cNvPr id="11" name="Espace réservé du contenu 10">
            <a:extLst>
              <a:ext uri="{FF2B5EF4-FFF2-40B4-BE49-F238E27FC236}">
                <a16:creationId xmlns:a16="http://schemas.microsoft.com/office/drawing/2014/main" id="{77AEF19A-59A1-8343-81F7-81F4604E8994}"/>
              </a:ext>
            </a:extLst>
          </p:cNvPr>
          <p:cNvSpPr>
            <a:spLocks noGrp="1"/>
          </p:cNvSpPr>
          <p:nvPr>
            <p:ph idx="1"/>
          </p:nvPr>
        </p:nvSpPr>
        <p:spPr>
          <a:xfrm>
            <a:off x="839416" y="4430495"/>
            <a:ext cx="10742984" cy="1695669"/>
          </a:xfrm>
        </p:spPr>
        <p:txBody>
          <a:bodyPr>
            <a:normAutofit fontScale="92500" lnSpcReduction="20000"/>
          </a:bodyPr>
          <a:lstStyle/>
          <a:p>
            <a:pPr marL="0" indent="0">
              <a:buNone/>
            </a:pPr>
            <a:r>
              <a:rPr lang="fr-FR" dirty="0"/>
              <a:t>Bien entendu, les hôpitaux restaient essentiellement le lieu d’accueil des pauvres, malades ou non. Mais, la présence effective des médecins et des chirurgiens, grâce à l’internat, permit d’y effectuer une œuvre médicale considérable</a:t>
            </a:r>
          </a:p>
          <a:p>
            <a:endParaRPr lang="fr-FR" dirty="0"/>
          </a:p>
        </p:txBody>
      </p:sp>
    </p:spTree>
    <p:extLst>
      <p:ext uri="{BB962C8B-B14F-4D97-AF65-F5344CB8AC3E}">
        <p14:creationId xmlns:p14="http://schemas.microsoft.com/office/powerpoint/2010/main" val="175703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7">
            <a:extLst>
              <a:ext uri="{FF2B5EF4-FFF2-40B4-BE49-F238E27FC236}">
                <a16:creationId xmlns:a16="http://schemas.microsoft.com/office/drawing/2014/main" id="{D7C22E57-1A37-8648-B866-B2758F88218A}"/>
              </a:ext>
            </a:extLst>
          </p:cNvPr>
          <p:cNvPicPr>
            <a:picLocks noGrp="1" noChangeAspect="1"/>
          </p:cNvPicPr>
          <p:nvPr>
            <p:ph sz="half" idx="1"/>
          </p:nvPr>
        </p:nvPicPr>
        <p:blipFill rotWithShape="1">
          <a:blip r:embed="rId2"/>
          <a:srcRect t="4537" r="2" b="39036"/>
          <a:stretch/>
        </p:blipFill>
        <p:spPr>
          <a:xfrm>
            <a:off x="8331957" y="-10138"/>
            <a:ext cx="3860043" cy="3457378"/>
          </a:xfrm>
          <a:prstGeom prst="rect">
            <a:avLst/>
          </a:prstGeom>
        </p:spPr>
      </p:pic>
      <p:sp>
        <p:nvSpPr>
          <p:cNvPr id="19" name="Rectangle 18">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FA2CF77-AA31-BB40-9ECB-BA9397FD6EC9}"/>
              </a:ext>
            </a:extLst>
          </p:cNvPr>
          <p:cNvSpPr>
            <a:spLocks noGrp="1"/>
          </p:cNvSpPr>
          <p:nvPr>
            <p:ph type="title"/>
          </p:nvPr>
        </p:nvSpPr>
        <p:spPr>
          <a:xfrm>
            <a:off x="631065" y="457201"/>
            <a:ext cx="3020560" cy="3588870"/>
          </a:xfrm>
        </p:spPr>
        <p:txBody>
          <a:bodyPr vert="horz" lIns="91440" tIns="45720" rIns="91440" bIns="45720" rtlCol="0" anchor="b">
            <a:normAutofit/>
          </a:bodyPr>
          <a:lstStyle/>
          <a:p>
            <a:pPr algn="r">
              <a:lnSpc>
                <a:spcPct val="90000"/>
              </a:lnSpc>
            </a:pPr>
            <a:r>
              <a:rPr lang="en-US" sz="4000" kern="1200">
                <a:solidFill>
                  <a:srgbClr val="FFFFFF"/>
                </a:solidFill>
                <a:latin typeface="+mj-lt"/>
                <a:ea typeface="+mj-ea"/>
                <a:cs typeface="+mj-cs"/>
              </a:rPr>
              <a:t>Une lumière dans un monde désorganisé</a:t>
            </a:r>
          </a:p>
        </p:txBody>
      </p:sp>
      <p:sp>
        <p:nvSpPr>
          <p:cNvPr id="4" name="Espace réservé du contenu 3">
            <a:extLst>
              <a:ext uri="{FF2B5EF4-FFF2-40B4-BE49-F238E27FC236}">
                <a16:creationId xmlns:a16="http://schemas.microsoft.com/office/drawing/2014/main" id="{CF1ED09C-594C-6A4F-B0D8-E37B96645EE1}"/>
              </a:ext>
            </a:extLst>
          </p:cNvPr>
          <p:cNvSpPr>
            <a:spLocks noGrp="1"/>
          </p:cNvSpPr>
          <p:nvPr>
            <p:ph sz="half" idx="2"/>
          </p:nvPr>
        </p:nvSpPr>
        <p:spPr>
          <a:xfrm>
            <a:off x="4649246" y="669363"/>
            <a:ext cx="3142472" cy="5534211"/>
          </a:xfrm>
        </p:spPr>
        <p:txBody>
          <a:bodyPr vert="horz" lIns="91440" tIns="45720" rIns="91440" bIns="45720" rtlCol="0" anchor="ctr">
            <a:normAutofit/>
          </a:bodyPr>
          <a:lstStyle/>
          <a:p>
            <a:pPr marL="114300" indent="-228600">
              <a:lnSpc>
                <a:spcPct val="90000"/>
              </a:lnSpc>
            </a:pPr>
            <a:r>
              <a:rPr lang="en-US" sz="2000"/>
              <a:t>Benoît de Nursie fonde un hôpital en 529 : « </a:t>
            </a:r>
            <a:r>
              <a:rPr lang="en-US" sz="2000" i="1"/>
              <a:t>Il faut que tout cède au soin qu’on est obligé de prendre des malades, et on doit croire que c’est véritablement Jésus-Christ que l’on sert dans leur personne ; puisqu’il a dit, J’ai été malade, et vous m’avez visité (Matth. 29) .</a:t>
            </a:r>
            <a:endParaRPr lang="en-US" sz="2000"/>
          </a:p>
        </p:txBody>
      </p:sp>
      <p:pic>
        <p:nvPicPr>
          <p:cNvPr id="5" name="Espace réservé du contenu 5">
            <a:extLst>
              <a:ext uri="{FF2B5EF4-FFF2-40B4-BE49-F238E27FC236}">
                <a16:creationId xmlns:a16="http://schemas.microsoft.com/office/drawing/2014/main" id="{D2F3E90D-6003-0442-A55C-27DF1E5564FB}"/>
              </a:ext>
            </a:extLst>
          </p:cNvPr>
          <p:cNvPicPr>
            <a:picLocks noChangeAspect="1"/>
          </p:cNvPicPr>
          <p:nvPr/>
        </p:nvPicPr>
        <p:blipFill rotWithShape="1">
          <a:blip r:embed="rId3"/>
          <a:srcRect l="7665" r="1226" b="-2"/>
          <a:stretch/>
        </p:blipFill>
        <p:spPr>
          <a:xfrm>
            <a:off x="8331957" y="3420897"/>
            <a:ext cx="3860043" cy="3437103"/>
          </a:xfrm>
          <a:prstGeom prst="rect">
            <a:avLst/>
          </a:prstGeom>
        </p:spPr>
      </p:pic>
    </p:spTree>
    <p:extLst>
      <p:ext uri="{BB962C8B-B14F-4D97-AF65-F5344CB8AC3E}">
        <p14:creationId xmlns:p14="http://schemas.microsoft.com/office/powerpoint/2010/main" val="38162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idx="4294967295"/>
          </p:nvPr>
        </p:nvSpPr>
        <p:spPr>
          <a:xfrm>
            <a:off x="9093496" y="618681"/>
            <a:ext cx="2613872" cy="4794567"/>
          </a:xfrm>
        </p:spPr>
        <p:txBody>
          <a:bodyPr vert="horz" lIns="91440" tIns="45720" rIns="91440" bIns="45720" rtlCol="0" anchor="ctr">
            <a:normAutofit/>
          </a:bodyPr>
          <a:lstStyle/>
          <a:p>
            <a:pPr algn="l">
              <a:lnSpc>
                <a:spcPct val="90000"/>
              </a:lnSpc>
            </a:pPr>
            <a:r>
              <a:rPr lang="en-US" sz="3100">
                <a:solidFill>
                  <a:srgbClr val="FFFFFF"/>
                </a:solidFill>
              </a:rPr>
              <a:t>Les chirurgiens, de leur côté, profitèrent de leur expérience hospitalière, pour décrire les principales opérations d’exérèse.</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opération à l'hopital.jpg"/>
          <p:cNvPicPr>
            <a:picLocks noChangeAspect="1"/>
          </p:cNvPicPr>
          <p:nvPr/>
        </p:nvPicPr>
        <p:blipFill rotWithShape="1">
          <a:blip r:embed="rId3">
            <a:extLst>
              <a:ext uri="{28A0092B-C50C-407E-A947-70E740481C1C}">
                <a14:useLocalDpi xmlns:a14="http://schemas.microsoft.com/office/drawing/2010/main" val="0"/>
              </a:ext>
            </a:extLst>
          </a:blip>
          <a:srcRect r="4658" b="2"/>
          <a:stretch/>
        </p:blipFill>
        <p:spPr>
          <a:xfrm>
            <a:off x="976251" y="942538"/>
            <a:ext cx="7163222" cy="4808332"/>
          </a:xfrm>
          <a:prstGeom prst="rect">
            <a:avLst/>
          </a:prstGeom>
          <a:effectLst/>
        </p:spPr>
      </p:pic>
    </p:spTree>
    <p:extLst>
      <p:ext uri="{BB962C8B-B14F-4D97-AF65-F5344CB8AC3E}">
        <p14:creationId xmlns:p14="http://schemas.microsoft.com/office/powerpoint/2010/main" val="2875805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1" y="803325"/>
            <a:ext cx="5314536" cy="1325563"/>
          </a:xfrm>
        </p:spPr>
        <p:txBody>
          <a:bodyPr vert="horz" lIns="91440" tIns="45720" rIns="91440" bIns="45720" rtlCol="0" anchor="ctr">
            <a:normAutofit/>
          </a:bodyPr>
          <a:lstStyle/>
          <a:p>
            <a:pPr algn="l">
              <a:lnSpc>
                <a:spcPct val="90000"/>
              </a:lnSpc>
            </a:pPr>
            <a:r>
              <a:rPr lang="en-US" b="1"/>
              <a:t>Claude Bernard et son influence</a:t>
            </a:r>
          </a:p>
        </p:txBody>
      </p:sp>
      <p:sp>
        <p:nvSpPr>
          <p:cNvPr id="3" name="Espace réservé du contenu 2"/>
          <p:cNvSpPr>
            <a:spLocks noGrp="1"/>
          </p:cNvSpPr>
          <p:nvPr>
            <p:ph sz="half" idx="1"/>
          </p:nvPr>
        </p:nvSpPr>
        <p:spPr>
          <a:xfrm>
            <a:off x="762000" y="2279018"/>
            <a:ext cx="5314543" cy="3375920"/>
          </a:xfrm>
        </p:spPr>
        <p:txBody>
          <a:bodyPr vert="horz" lIns="91440" tIns="45720" rIns="91440" bIns="45720" rtlCol="0" anchor="t">
            <a:normAutofit/>
          </a:bodyPr>
          <a:lstStyle/>
          <a:p>
            <a:pPr indent="-228600">
              <a:lnSpc>
                <a:spcPct val="90000"/>
              </a:lnSpc>
            </a:pPr>
            <a:r>
              <a:rPr lang="en-US" sz="1800"/>
              <a:t>Le rôle de Claude Bernard</a:t>
            </a:r>
          </a:p>
          <a:p>
            <a:pPr indent="-228600">
              <a:lnSpc>
                <a:spcPct val="90000"/>
              </a:lnSpc>
            </a:pPr>
            <a:r>
              <a:rPr lang="en-US" sz="1800"/>
              <a:t>L’imposition progressive des examens de laboratoire</a:t>
            </a:r>
          </a:p>
          <a:p>
            <a:pPr indent="-228600">
              <a:lnSpc>
                <a:spcPct val="90000"/>
              </a:lnSpc>
            </a:pPr>
            <a:r>
              <a:rPr lang="en-US" sz="1800"/>
              <a:t>Premier laboratoire hospitalier a L’APHP en 1895</a:t>
            </a:r>
          </a:p>
          <a:p>
            <a:pPr indent="-228600">
              <a:lnSpc>
                <a:spcPct val="90000"/>
              </a:lnSpc>
            </a:pPr>
            <a:r>
              <a:rPr lang="en-US" sz="1800"/>
              <a:t>Notion de laboratoire central</a:t>
            </a:r>
          </a:p>
          <a:p>
            <a:pPr indent="-228600">
              <a:lnSpc>
                <a:spcPct val="90000"/>
              </a:lnSpc>
            </a:pPr>
            <a:r>
              <a:rPr lang="en-US" sz="1800"/>
              <a:t>Maintien de laboratoires de service jusqu’en 1990</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055" r="21635"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49414718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1" y="803325"/>
            <a:ext cx="5314536" cy="1325563"/>
          </a:xfrm>
        </p:spPr>
        <p:txBody>
          <a:bodyPr vert="horz" lIns="91440" tIns="45720" rIns="91440" bIns="45720" rtlCol="0" anchor="ctr">
            <a:normAutofit/>
          </a:bodyPr>
          <a:lstStyle/>
          <a:p>
            <a:pPr algn="l">
              <a:lnSpc>
                <a:spcPct val="90000"/>
              </a:lnSpc>
            </a:pPr>
            <a:r>
              <a:rPr lang="en-US" b="1"/>
              <a:t>La révolution Pasteurienne</a:t>
            </a:r>
          </a:p>
        </p:txBody>
      </p:sp>
      <p:sp>
        <p:nvSpPr>
          <p:cNvPr id="3" name="Espace réservé du contenu 2"/>
          <p:cNvSpPr>
            <a:spLocks noGrp="1"/>
          </p:cNvSpPr>
          <p:nvPr>
            <p:ph sz="half" idx="1"/>
          </p:nvPr>
        </p:nvSpPr>
        <p:spPr>
          <a:xfrm>
            <a:off x="762000" y="2279018"/>
            <a:ext cx="5314543" cy="3375920"/>
          </a:xfrm>
        </p:spPr>
        <p:txBody>
          <a:bodyPr vert="horz" lIns="91440" tIns="45720" rIns="91440" bIns="45720" rtlCol="0" anchor="t">
            <a:normAutofit/>
          </a:bodyPr>
          <a:lstStyle/>
          <a:p>
            <a:pPr indent="-228600">
              <a:lnSpc>
                <a:spcPct val="90000"/>
              </a:lnSpc>
            </a:pPr>
            <a:r>
              <a:rPr lang="en-US" sz="1800"/>
              <a:t>Un changement de mentalité</a:t>
            </a:r>
          </a:p>
          <a:p>
            <a:pPr indent="-228600">
              <a:lnSpc>
                <a:spcPct val="90000"/>
              </a:lnSpc>
            </a:pPr>
            <a:r>
              <a:rPr lang="en-US" sz="1800"/>
              <a:t>Avec des conséquences sur l’organisation hospitalière :</a:t>
            </a:r>
          </a:p>
          <a:p>
            <a:pPr lvl="1" indent="-228600">
              <a:lnSpc>
                <a:spcPct val="90000"/>
              </a:lnSpc>
              <a:buFont typeface="Arial" panose="020B0604020202020204" pitchFamily="34" charset="0"/>
              <a:buChar char="•"/>
            </a:pPr>
            <a:r>
              <a:rPr lang="en-US" sz="1800"/>
              <a:t>Hygiène</a:t>
            </a:r>
          </a:p>
          <a:p>
            <a:pPr lvl="1" indent="-228600">
              <a:lnSpc>
                <a:spcPct val="90000"/>
              </a:lnSpc>
              <a:buFont typeface="Arial" panose="020B0604020202020204" pitchFamily="34" charset="0"/>
              <a:buChar char="•"/>
            </a:pPr>
            <a:r>
              <a:rPr lang="en-US" sz="1800"/>
              <a:t>Autoclave en salles d’opération</a:t>
            </a:r>
          </a:p>
          <a:p>
            <a:pPr lvl="1" indent="-228600">
              <a:lnSpc>
                <a:spcPct val="90000"/>
              </a:lnSpc>
              <a:buFont typeface="Arial" panose="020B0604020202020204" pitchFamily="34" charset="0"/>
              <a:buChar char="•"/>
            </a:pPr>
            <a:r>
              <a:rPr lang="en-US" sz="1800"/>
              <a:t>Pavillons séparés de médecine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0083" r="-2" b="22890"/>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16824592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hopitalpercy-cpa-01-1200.jpg"/>
          <p:cNvPicPr>
            <a:picLocks noChangeAspect="1"/>
          </p:cNvPicPr>
          <p:nvPr/>
        </p:nvPicPr>
        <p:blipFill rotWithShape="1">
          <a:blip r:embed="rId2" cstate="print">
            <a:extLst>
              <a:ext uri="{28A0092B-C50C-407E-A947-70E740481C1C}">
                <a14:useLocalDpi xmlns:a14="http://schemas.microsoft.com/office/drawing/2010/main" val="0"/>
              </a:ext>
            </a:extLst>
          </a:blip>
          <a:srcRect t="14231" r="2" b="15749"/>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4" name="Espace réservé du contenu 3" descr="ClB_Paris_Jenner.jpg"/>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8318" b="85767" l="1471" r="95765">
                        <a14:backgroundMark x1="37647" y1="47320" x2="37647" y2="47320"/>
                      </a14:backgroundRemoval>
                    </a14:imgEffect>
                  </a14:imgLayer>
                </a14:imgProps>
              </a:ext>
              <a:ext uri="{28A0092B-C50C-407E-A947-70E740481C1C}">
                <a14:useLocalDpi xmlns:a14="http://schemas.microsoft.com/office/drawing/2010/main" val="0"/>
              </a:ext>
            </a:extLst>
          </a:blip>
          <a:srcRect t="27504" r="-2" b="1948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3"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838200" y="365125"/>
            <a:ext cx="10515600" cy="1325563"/>
          </a:xfrm>
        </p:spPr>
        <p:txBody>
          <a:bodyPr vert="horz" lIns="91440" tIns="45720" rIns="91440" bIns="45720" rtlCol="0" anchor="ctr">
            <a:normAutofit/>
          </a:bodyPr>
          <a:lstStyle/>
          <a:p>
            <a:pPr algn="l">
              <a:lnSpc>
                <a:spcPct val="90000"/>
              </a:lnSpc>
            </a:pPr>
            <a:r>
              <a:rPr lang="en-US" sz="4100" kern="1200">
                <a:solidFill>
                  <a:schemeClr val="bg1"/>
                </a:solidFill>
                <a:latin typeface="+mj-lt"/>
                <a:ea typeface="+mj-ea"/>
                <a:cs typeface="+mj-cs"/>
              </a:rPr>
              <a:t>Les idées de Pasteur influencent la construction hospitalière : architecture pavillonnaire</a:t>
            </a:r>
          </a:p>
        </p:txBody>
      </p:sp>
      <p:sp>
        <p:nvSpPr>
          <p:cNvPr id="6" name="Espace réservé du contenu 5"/>
          <p:cNvSpPr>
            <a:spLocks noGrp="1"/>
          </p:cNvSpPr>
          <p:nvPr>
            <p:ph sz="half" idx="2"/>
          </p:nvPr>
        </p:nvSpPr>
        <p:spPr>
          <a:xfrm>
            <a:off x="838200" y="2015406"/>
            <a:ext cx="5097779" cy="4065986"/>
          </a:xfrm>
        </p:spPr>
        <p:txBody>
          <a:bodyPr vert="horz" lIns="91440" tIns="45720" rIns="91440" bIns="45720" rtlCol="0" anchor="t">
            <a:normAutofit/>
          </a:bodyPr>
          <a:lstStyle/>
          <a:p>
            <a:pPr marL="0" indent="-228600">
              <a:lnSpc>
                <a:spcPct val="90000"/>
              </a:lnSpc>
            </a:pPr>
            <a:endParaRPr lang="en-US" sz="2000" dirty="0"/>
          </a:p>
          <a:p>
            <a:pPr marL="0" indent="-228600">
              <a:lnSpc>
                <a:spcPct val="90000"/>
              </a:lnSpc>
            </a:pPr>
            <a:endParaRPr lang="en-US" sz="2000" dirty="0"/>
          </a:p>
          <a:p>
            <a:pPr marL="0" indent="0">
              <a:lnSpc>
                <a:spcPct val="90000"/>
              </a:lnSpc>
              <a:buNone/>
            </a:pPr>
            <a:r>
              <a:rPr lang="en-US" sz="2000" dirty="0" err="1"/>
              <a:t>Hôpital</a:t>
            </a:r>
            <a:r>
              <a:rPr lang="en-US" sz="2000" dirty="0"/>
              <a:t> Claude Bernard</a:t>
            </a:r>
          </a:p>
          <a:p>
            <a:pPr marL="0" indent="-228600">
              <a:lnSpc>
                <a:spcPct val="90000"/>
              </a:lnSpc>
            </a:pPr>
            <a:endParaRPr lang="en-US" sz="2000" dirty="0"/>
          </a:p>
          <a:p>
            <a:pPr marL="0" indent="-228600">
              <a:lnSpc>
                <a:spcPct val="90000"/>
              </a:lnSpc>
            </a:pPr>
            <a:endParaRPr lang="en-US" sz="2000" dirty="0"/>
          </a:p>
          <a:p>
            <a:pPr marL="0" indent="-228600">
              <a:lnSpc>
                <a:spcPct val="90000"/>
              </a:lnSpc>
            </a:pPr>
            <a:endParaRPr lang="en-US" sz="2000" dirty="0"/>
          </a:p>
          <a:p>
            <a:pPr marL="0" indent="-228600">
              <a:lnSpc>
                <a:spcPct val="90000"/>
              </a:lnSpc>
            </a:pPr>
            <a:endParaRPr lang="en-US" sz="2000" dirty="0"/>
          </a:p>
          <a:p>
            <a:pPr marL="0" indent="-228600">
              <a:lnSpc>
                <a:spcPct val="90000"/>
              </a:lnSpc>
            </a:pPr>
            <a:endParaRPr lang="en-US" sz="2000" dirty="0"/>
          </a:p>
          <a:p>
            <a:pPr marL="0" indent="0">
              <a:lnSpc>
                <a:spcPct val="90000"/>
              </a:lnSpc>
              <a:buNone/>
            </a:pPr>
            <a:r>
              <a:rPr lang="en-US" sz="2000" dirty="0" err="1"/>
              <a:t>Hôpital</a:t>
            </a:r>
            <a:r>
              <a:rPr lang="en-US" sz="2000" dirty="0"/>
              <a:t> Percy </a:t>
            </a:r>
          </a:p>
        </p:txBody>
      </p:sp>
    </p:spTree>
    <p:extLst>
      <p:ext uri="{BB962C8B-B14F-4D97-AF65-F5344CB8AC3E}">
        <p14:creationId xmlns:p14="http://schemas.microsoft.com/office/powerpoint/2010/main" val="244142719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Besoin d’ hôpitaux dans Paris intra-muros</a:t>
            </a:r>
          </a:p>
        </p:txBody>
      </p:sp>
      <p:sp>
        <p:nvSpPr>
          <p:cNvPr id="3" name="Espace réservé du contenu 2"/>
          <p:cNvSpPr>
            <a:spLocks noGrp="1"/>
          </p:cNvSpPr>
          <p:nvPr>
            <p:ph sz="half" idx="1"/>
          </p:nvPr>
        </p:nvSpPr>
        <p:spPr>
          <a:xfrm>
            <a:off x="1981200" y="1600201"/>
            <a:ext cx="4038600" cy="3412976"/>
          </a:xfrm>
        </p:spPr>
        <p:txBody>
          <a:bodyPr>
            <a:normAutofit fontScale="70000" lnSpcReduction="20000"/>
          </a:bodyPr>
          <a:lstStyle/>
          <a:p>
            <a:r>
              <a:rPr lang="fr-FR" b="1" dirty="0"/>
              <a:t>L’exemple de Bichat</a:t>
            </a:r>
          </a:p>
          <a:p>
            <a:r>
              <a:rPr lang="fr-FR" dirty="0"/>
              <a:t>ouvert en 1882 dans l’ancien poste de caserne d’octroi du Bastion 39 situé porte de Saint Ouen </a:t>
            </a:r>
          </a:p>
          <a:p>
            <a:r>
              <a:rPr lang="fr-FR" dirty="0"/>
              <a:t> Cette année là on ne savait plus où mettre les patients à Paris. La destruction récente des bâtiments du vieil Hôtel-Dieu sur le Pont-au-Double avait entraîné un manque criant de lits pour tous les pauvres de Paris.</a:t>
            </a:r>
          </a:p>
          <a:p>
            <a:endParaRPr lang="fr-FR" dirty="0"/>
          </a:p>
        </p:txBody>
      </p:sp>
      <p:sp>
        <p:nvSpPr>
          <p:cNvPr id="4" name="Espace réservé du contenu 3"/>
          <p:cNvSpPr>
            <a:spLocks noGrp="1"/>
          </p:cNvSpPr>
          <p:nvPr>
            <p:ph sz="half" idx="2"/>
          </p:nvPr>
        </p:nvSpPr>
        <p:spPr>
          <a:xfrm>
            <a:off x="6172200" y="1600201"/>
            <a:ext cx="4038600" cy="3518446"/>
          </a:xfrm>
        </p:spPr>
        <p:txBody>
          <a:bodyPr>
            <a:normAutofit fontScale="70000" lnSpcReduction="20000"/>
          </a:bodyPr>
          <a:lstStyle/>
          <a:p>
            <a:r>
              <a:rPr lang="fr-FR" dirty="0"/>
              <a:t> Puis Bichat fut </a:t>
            </a:r>
            <a:r>
              <a:rPr lang="fr-FR"/>
              <a:t>construit en </a:t>
            </a:r>
            <a:r>
              <a:rPr lang="fr-FR" dirty="0"/>
              <a:t>1928. Il s’agissait bien sûr d’un hôpital pavillonnaire (6 pavillons de deux étages) où se distribuaient médecine, chirurgie et maternité.  </a:t>
            </a:r>
          </a:p>
          <a:p>
            <a:r>
              <a:rPr lang="fr-FR" dirty="0"/>
              <a:t>Les hôpitaux construits à la même époque était de ce type (Broussais, Claude Bernard..) car ils correspondaient (enfin !) architecturalement à la prise en compte des travaux de Pasteur</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193" y="4895141"/>
            <a:ext cx="1988755" cy="1440954"/>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77" y="4895141"/>
            <a:ext cx="2255637" cy="1440954"/>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262" y="4943355"/>
            <a:ext cx="1926930" cy="1445198"/>
          </a:xfrm>
          <a:prstGeom prst="rect">
            <a:avLst/>
          </a:prstGeom>
        </p:spPr>
      </p:pic>
    </p:spTree>
    <p:extLst>
      <p:ext uri="{BB962C8B-B14F-4D97-AF65-F5344CB8AC3E}">
        <p14:creationId xmlns:p14="http://schemas.microsoft.com/office/powerpoint/2010/main" val="1521864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5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524256" y="4767072"/>
            <a:ext cx="6594189" cy="1625210"/>
          </a:xfrm>
        </p:spPr>
        <p:txBody>
          <a:bodyPr vert="horz" lIns="91440" tIns="45720" rIns="91440" bIns="45720" rtlCol="0" anchor="ctr">
            <a:normAutofit/>
          </a:bodyPr>
          <a:lstStyle/>
          <a:p>
            <a:pPr algn="r">
              <a:lnSpc>
                <a:spcPct val="90000"/>
              </a:lnSpc>
            </a:pPr>
            <a:r>
              <a:rPr lang="en-US">
                <a:solidFill>
                  <a:srgbClr val="FFFFFF"/>
                </a:solidFill>
              </a:rPr>
              <a:t>L’hôpital moderne : Beaujon à Clichy</a:t>
            </a:r>
          </a:p>
        </p:txBody>
      </p:sp>
      <p:pic>
        <p:nvPicPr>
          <p:cNvPr id="7" name="Espace réservé du contenu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34" r="-1"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p:cNvSpPr>
            <a:spLocks noGrp="1"/>
          </p:cNvSpPr>
          <p:nvPr>
            <p:ph sz="half" idx="1"/>
          </p:nvPr>
        </p:nvSpPr>
        <p:spPr>
          <a:xfrm>
            <a:off x="8029319" y="917725"/>
            <a:ext cx="3424739" cy="4852362"/>
          </a:xfrm>
        </p:spPr>
        <p:txBody>
          <a:bodyPr vert="horz" lIns="91440" tIns="45720" rIns="91440" bIns="45720" rtlCol="0" anchor="ctr">
            <a:normAutofit/>
          </a:bodyPr>
          <a:lstStyle/>
          <a:p>
            <a:pPr indent="-228600">
              <a:lnSpc>
                <a:spcPct val="90000"/>
              </a:lnSpc>
            </a:pPr>
            <a:r>
              <a:rPr lang="en-US" sz="2000">
                <a:solidFill>
                  <a:srgbClr val="FFFFFF"/>
                </a:solidFill>
              </a:rPr>
              <a:t>Monobloc fait par Jean Walter en 1933 (premier non pavillonnaire)</a:t>
            </a:r>
          </a:p>
          <a:p>
            <a:pPr indent="-228600">
              <a:lnSpc>
                <a:spcPct val="90000"/>
              </a:lnSpc>
            </a:pPr>
            <a:r>
              <a:rPr lang="en-US" sz="2000">
                <a:solidFill>
                  <a:srgbClr val="FFFFFF"/>
                </a:solidFill>
              </a:rPr>
              <a:t> les treize étages étant censés conjuguer les avantages économiques d’une structure verticale et les vertus hygiéniques de l’altitude. (tuberculose)</a:t>
            </a:r>
          </a:p>
          <a:p>
            <a:pPr indent="-228600">
              <a:lnSpc>
                <a:spcPct val="90000"/>
              </a:lnSpc>
            </a:pPr>
            <a:r>
              <a:rPr lang="en-US" sz="2000">
                <a:solidFill>
                  <a:srgbClr val="FFFFFF"/>
                </a:solidFill>
              </a:rPr>
              <a:t>Il fait référence aux hôpitaux américains</a:t>
            </a:r>
          </a:p>
          <a:p>
            <a:pPr indent="-228600">
              <a:lnSpc>
                <a:spcPct val="90000"/>
              </a:lnSpc>
            </a:pPr>
            <a:endParaRPr lang="en-US" sz="2000">
              <a:solidFill>
                <a:srgbClr val="FFFFFF"/>
              </a:solidFill>
            </a:endParaRPr>
          </a:p>
        </p:txBody>
      </p:sp>
    </p:spTree>
    <p:extLst>
      <p:ext uri="{BB962C8B-B14F-4D97-AF65-F5344CB8AC3E}">
        <p14:creationId xmlns:p14="http://schemas.microsoft.com/office/powerpoint/2010/main" val="31740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B7186686-1A9A-4A40-860A-A6B843ADAF0F}"/>
              </a:ext>
            </a:extLst>
          </p:cNvPr>
          <p:cNvSpPr>
            <a:spLocks noGrp="1"/>
          </p:cNvSpPr>
          <p:nvPr>
            <p:ph type="title"/>
          </p:nvPr>
        </p:nvSpPr>
        <p:spPr>
          <a:xfrm>
            <a:off x="838200" y="365125"/>
            <a:ext cx="10515600" cy="1325563"/>
          </a:xfrm>
        </p:spPr>
        <p:txBody>
          <a:bodyPr>
            <a:normAutofit/>
          </a:bodyPr>
          <a:lstStyle/>
          <a:p>
            <a:pPr>
              <a:lnSpc>
                <a:spcPct val="90000"/>
              </a:lnSpc>
            </a:pPr>
            <a:br>
              <a:rPr lang="fr-FR" sz="2800"/>
            </a:br>
            <a:r>
              <a:rPr lang="fr-FR" sz="2800"/>
              <a:t>La loi de 1941►</a:t>
            </a:r>
            <a:br>
              <a:rPr lang="fr-FR" sz="2800"/>
            </a:br>
            <a:endParaRPr lang="fr-FR" sz="2800"/>
          </a:p>
        </p:txBody>
      </p:sp>
      <p:sp>
        <p:nvSpPr>
          <p:cNvPr id="3" name="Espace réservé du contenu 2">
            <a:extLst>
              <a:ext uri="{FF2B5EF4-FFF2-40B4-BE49-F238E27FC236}">
                <a16:creationId xmlns:a16="http://schemas.microsoft.com/office/drawing/2014/main" id="{9884A683-99FC-8D4B-95D3-4F3F780FE3BD}"/>
              </a:ext>
            </a:extLst>
          </p:cNvPr>
          <p:cNvSpPr>
            <a:spLocks noGrp="1"/>
          </p:cNvSpPr>
          <p:nvPr>
            <p:ph sz="half" idx="1"/>
          </p:nvPr>
        </p:nvSpPr>
        <p:spPr>
          <a:xfrm>
            <a:off x="838200" y="2010833"/>
            <a:ext cx="5096934" cy="4166130"/>
          </a:xfrm>
        </p:spPr>
        <p:txBody>
          <a:bodyPr>
            <a:normAutofit/>
          </a:bodyPr>
          <a:lstStyle/>
          <a:p>
            <a:pPr marL="0" indent="0" fontAlgn="base">
              <a:buNone/>
            </a:pPr>
            <a:r>
              <a:rPr lang="fr-FR" sz="2000"/>
              <a:t> </a:t>
            </a:r>
          </a:p>
        </p:txBody>
      </p:sp>
      <p:sp>
        <p:nvSpPr>
          <p:cNvPr id="6" name="Espace réservé du contenu 5">
            <a:extLst>
              <a:ext uri="{FF2B5EF4-FFF2-40B4-BE49-F238E27FC236}">
                <a16:creationId xmlns:a16="http://schemas.microsoft.com/office/drawing/2014/main" id="{038B719C-3F6B-594F-B092-41A008808178}"/>
              </a:ext>
            </a:extLst>
          </p:cNvPr>
          <p:cNvSpPr>
            <a:spLocks noGrp="1"/>
          </p:cNvSpPr>
          <p:nvPr>
            <p:ph sz="half" idx="2"/>
          </p:nvPr>
        </p:nvSpPr>
        <p:spPr>
          <a:xfrm>
            <a:off x="6256866" y="2010833"/>
            <a:ext cx="5096933" cy="4166130"/>
          </a:xfrm>
        </p:spPr>
        <p:txBody>
          <a:bodyPr>
            <a:normAutofit/>
          </a:bodyPr>
          <a:lstStyle/>
          <a:p>
            <a:pPr>
              <a:lnSpc>
                <a:spcPct val="90000"/>
              </a:lnSpc>
            </a:pPr>
            <a:r>
              <a:rPr lang="fr-FR" sz="1400"/>
              <a:t>Le décret de juillet 1939 ouvre l’hôpital à toutes les classes sociales </a:t>
            </a:r>
          </a:p>
          <a:p>
            <a:pPr>
              <a:lnSpc>
                <a:spcPct val="90000"/>
              </a:lnSpc>
            </a:pPr>
            <a:endParaRPr lang="fr-FR" sz="1400"/>
          </a:p>
          <a:p>
            <a:pPr>
              <a:lnSpc>
                <a:spcPct val="90000"/>
              </a:lnSpc>
            </a:pPr>
            <a:r>
              <a:rPr lang="fr-FR" sz="1400"/>
              <a:t>Arrivé au pouvoir, le gouvernement de Vichy décide de reprendre ce décret sans en changer une ligne et par la loi du 21 décembre 1941, l’État français prend en charge l’organisation de l’hôpital, qui cesse d’être réservé aux seuls indigents.</a:t>
            </a:r>
          </a:p>
          <a:p>
            <a:pPr>
              <a:lnSpc>
                <a:spcPct val="90000"/>
              </a:lnSpc>
            </a:pPr>
            <a:r>
              <a:rPr lang="fr-FR" sz="1400"/>
              <a:t> Mais ce n’est pas encore, loin s’en faut, l’hôpital pour tous. </a:t>
            </a:r>
          </a:p>
          <a:p>
            <a:pPr lvl="1">
              <a:lnSpc>
                <a:spcPct val="90000"/>
              </a:lnSpc>
            </a:pPr>
            <a:r>
              <a:rPr lang="fr-FR" sz="1400"/>
              <a:t>D’une part parce que les patients sont accueillis dans des chambres de 1</a:t>
            </a:r>
            <a:r>
              <a:rPr lang="fr-FR" sz="1400" baseline="30000"/>
              <a:t>ère</a:t>
            </a:r>
            <a:r>
              <a:rPr lang="fr-FR" sz="1400"/>
              <a:t>, 2</a:t>
            </a:r>
            <a:r>
              <a:rPr lang="fr-FR" sz="1400" baseline="30000"/>
              <a:t>ème</a:t>
            </a:r>
            <a:r>
              <a:rPr lang="fr-FR" sz="1400"/>
              <a:t> ou 3</a:t>
            </a:r>
            <a:r>
              <a:rPr lang="fr-FR" sz="1400" baseline="30000"/>
              <a:t>ème</a:t>
            </a:r>
            <a:r>
              <a:rPr lang="fr-FR" sz="1400"/>
              <a:t> classe en fonction de leurs revenus. </a:t>
            </a:r>
          </a:p>
          <a:p>
            <a:pPr lvl="1">
              <a:lnSpc>
                <a:spcPct val="90000"/>
              </a:lnSpc>
            </a:pPr>
            <a:r>
              <a:rPr lang="fr-FR" sz="1400"/>
              <a:t>D’autre part, parce qu’il est impossible de parler d’hôpital pour tous dès lors que Vichy exclut de la communauté nationale une partie de la population et interdit à certains médecins d’exercer à l’hôpital au seul prétexte qu’ils sont juifs. </a:t>
            </a:r>
          </a:p>
          <a:p>
            <a:pPr>
              <a:lnSpc>
                <a:spcPct val="90000"/>
              </a:lnSpc>
            </a:pPr>
            <a:endParaRPr lang="fr-FR" sz="1400"/>
          </a:p>
        </p:txBody>
      </p:sp>
      <p:pic>
        <p:nvPicPr>
          <p:cNvPr id="12" name="Image 11" descr="Une image contenant personne, homme, complet, portant&#10;&#10;Description générée automatiquement">
            <a:extLst>
              <a:ext uri="{FF2B5EF4-FFF2-40B4-BE49-F238E27FC236}">
                <a16:creationId xmlns:a16="http://schemas.microsoft.com/office/drawing/2014/main" id="{51AA8729-2420-D340-901E-3EEA386F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108" y="2055813"/>
            <a:ext cx="2816136" cy="3745170"/>
          </a:xfrm>
          <a:prstGeom prst="rect">
            <a:avLst/>
          </a:prstGeom>
        </p:spPr>
      </p:pic>
    </p:spTree>
    <p:extLst>
      <p:ext uri="{BB962C8B-B14F-4D97-AF65-F5344CB8AC3E}">
        <p14:creationId xmlns:p14="http://schemas.microsoft.com/office/powerpoint/2010/main" val="327017190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03938" y="640081"/>
            <a:ext cx="2608655" cy="5257799"/>
          </a:xfrm>
        </p:spPr>
        <p:txBody>
          <a:bodyPr vert="horz" lIns="91440" tIns="45720" rIns="91440" bIns="45720" rtlCol="0" anchor="ctr">
            <a:normAutofit/>
          </a:bodyPr>
          <a:lstStyle/>
          <a:p>
            <a:pPr algn="l">
              <a:lnSpc>
                <a:spcPct val="90000"/>
              </a:lnSpc>
            </a:pPr>
            <a:r>
              <a:rPr lang="en-US" sz="2500">
                <a:solidFill>
                  <a:srgbClr val="2C2C2C"/>
                </a:solidFill>
              </a:rPr>
              <a:t>La réforme Debré préparée depuis 1944 ne vit le jour qu’en 1958.</a:t>
            </a:r>
            <a:br>
              <a:rPr lang="en-US" sz="2500">
                <a:solidFill>
                  <a:srgbClr val="2C2C2C"/>
                </a:solidFill>
              </a:rPr>
            </a:br>
            <a:r>
              <a:rPr lang="en-US" sz="2500">
                <a:solidFill>
                  <a:srgbClr val="2C2C2C"/>
                </a:solidFill>
              </a:rPr>
              <a:t>Grâce à son fils Michel, il put mener sa réforme hospitalo-universitaire, qui révolutionna la médecine française.</a:t>
            </a:r>
          </a:p>
        </p:txBody>
      </p:sp>
      <p:pic>
        <p:nvPicPr>
          <p:cNvPr id="5" name="Espace réservé du contenu 4" descr="michel Debré.jpg"/>
          <p:cNvPicPr>
            <a:picLocks noGrp="1" noChangeAspect="1"/>
          </p:cNvPicPr>
          <p:nvPr>
            <p:ph sz="half" idx="4294967295"/>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4236" r="18297"/>
          <a:stretch/>
        </p:blipFill>
        <p:spPr>
          <a:xfrm>
            <a:off x="4062964" y="942538"/>
            <a:ext cx="7163222" cy="4808332"/>
          </a:xfrm>
          <a:prstGeom prst="rect">
            <a:avLst/>
          </a:prstGeom>
          <a:effectLst/>
        </p:spPr>
      </p:pic>
      <p:sp>
        <p:nvSpPr>
          <p:cNvPr id="6" name="Bulle rectangulaire 5"/>
          <p:cNvSpPr/>
          <p:nvPr/>
        </p:nvSpPr>
        <p:spPr>
          <a:xfrm>
            <a:off x="4062964" y="608811"/>
            <a:ext cx="2554561" cy="1078194"/>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fr-FR" dirty="0"/>
              <a:t>Mon Général, papa voudrait réformer la médecine.</a:t>
            </a:r>
            <a:endParaRPr lang="fr-FR"/>
          </a:p>
        </p:txBody>
      </p:sp>
      <p:sp>
        <p:nvSpPr>
          <p:cNvPr id="8" name="Bulle rectangulaire 7">
            <a:extLst>
              <a:ext uri="{FF2B5EF4-FFF2-40B4-BE49-F238E27FC236}">
                <a16:creationId xmlns:a16="http://schemas.microsoft.com/office/drawing/2014/main" id="{FCA629F1-8CDC-364C-8ED9-8422F0FF5345}"/>
              </a:ext>
            </a:extLst>
          </p:cNvPr>
          <p:cNvSpPr/>
          <p:nvPr/>
        </p:nvSpPr>
        <p:spPr>
          <a:xfrm>
            <a:off x="8316959" y="241047"/>
            <a:ext cx="2406898" cy="1402982"/>
          </a:xfrm>
          <a:prstGeom prst="wedgeRectCallout">
            <a:avLst>
              <a:gd name="adj1" fmla="val -10773"/>
              <a:gd name="adj2" fmla="val 6387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t>Ecoutez Debré, vous ne trouvez pas qu’en ce moment, on a assez d’emmerdements comme ça !</a:t>
            </a:r>
          </a:p>
        </p:txBody>
      </p:sp>
      <p:sp>
        <p:nvSpPr>
          <p:cNvPr id="3" name="ZoneTexte 2">
            <a:extLst>
              <a:ext uri="{FF2B5EF4-FFF2-40B4-BE49-F238E27FC236}">
                <a16:creationId xmlns:a16="http://schemas.microsoft.com/office/drawing/2014/main" id="{0AFB0B79-16AA-E548-80EA-F25A84BEF87A}"/>
              </a:ext>
            </a:extLst>
          </p:cNvPr>
          <p:cNvSpPr txBox="1"/>
          <p:nvPr/>
        </p:nvSpPr>
        <p:spPr>
          <a:xfrm>
            <a:off x="479376" y="6084597"/>
            <a:ext cx="9371476" cy="984885"/>
          </a:xfrm>
          <a:prstGeom prst="rect">
            <a:avLst/>
          </a:prstGeom>
          <a:noFill/>
        </p:spPr>
        <p:txBody>
          <a:bodyPr wrap="none" rtlCol="0">
            <a:spAutoFit/>
          </a:bodyPr>
          <a:lstStyle/>
          <a:p>
            <a:r>
              <a:rPr lang="fr-FR" sz="2000" dirty="0"/>
              <a:t>Malgré les réticences du Général, ce fut </a:t>
            </a:r>
            <a:r>
              <a:rPr lang="fr-FR" sz="2000" b="1" dirty="0"/>
              <a:t>l’ordonnance n° 58-1373 du 30 décembre 1958</a:t>
            </a:r>
            <a:r>
              <a:rPr lang="fr-FR" sz="2000" dirty="0"/>
              <a:t> </a:t>
            </a:r>
          </a:p>
          <a:p>
            <a:r>
              <a:rPr lang="fr-FR" sz="2000" dirty="0"/>
              <a:t>qui fonda l’hôpital universitaire</a:t>
            </a:r>
            <a:r>
              <a:rPr lang="fr-FR" dirty="0"/>
              <a:t>.</a:t>
            </a:r>
            <a:br>
              <a:rPr lang="fr-FR" dirty="0"/>
            </a:br>
            <a:endParaRPr lang="fr-FR" dirty="0"/>
          </a:p>
        </p:txBody>
      </p:sp>
    </p:spTree>
    <p:extLst>
      <p:ext uri="{BB962C8B-B14F-4D97-AF65-F5344CB8AC3E}">
        <p14:creationId xmlns:p14="http://schemas.microsoft.com/office/powerpoint/2010/main" val="3449848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332743" y="620688"/>
            <a:ext cx="2954945" cy="2592288"/>
          </a:xfrm>
        </p:spPr>
        <p:txBody>
          <a:bodyPr anchor="t">
            <a:normAutofit fontScale="90000"/>
          </a:bodyPr>
          <a:lstStyle/>
          <a:p>
            <a:r>
              <a:rPr lang="fr-FR" sz="3300" b="1" dirty="0">
                <a:solidFill>
                  <a:srgbClr val="FFFFFF"/>
                </a:solidFill>
              </a:rPr>
              <a:t>Grace à la croissance : la modernisation hospitalière des années 70</a:t>
            </a:r>
          </a:p>
        </p:txBody>
      </p:sp>
      <p:sp>
        <p:nvSpPr>
          <p:cNvPr id="3" name="Espace réservé du contenu 2"/>
          <p:cNvSpPr>
            <a:spLocks noGrp="1"/>
          </p:cNvSpPr>
          <p:nvPr>
            <p:ph sz="half" idx="1"/>
          </p:nvPr>
        </p:nvSpPr>
        <p:spPr>
          <a:xfrm>
            <a:off x="4270736" y="2260969"/>
            <a:ext cx="3560103" cy="5515685"/>
          </a:xfrm>
        </p:spPr>
        <p:txBody>
          <a:bodyPr>
            <a:normAutofit/>
          </a:bodyPr>
          <a:lstStyle/>
          <a:p>
            <a:pPr marL="0" indent="0">
              <a:lnSpc>
                <a:spcPct val="90000"/>
              </a:lnSpc>
              <a:buNone/>
            </a:pPr>
            <a:r>
              <a:rPr lang="fr-FR" sz="2000" dirty="0"/>
              <a:t>Rénovation et augmentation des lits (Xavier </a:t>
            </a:r>
            <a:r>
              <a:rPr lang="fr-FR" sz="2000" dirty="0" err="1"/>
              <a:t>Leclainche</a:t>
            </a:r>
            <a:r>
              <a:rPr lang="fr-FR" sz="2000" dirty="0"/>
              <a:t> 49-62)</a:t>
            </a:r>
          </a:p>
          <a:p>
            <a:pPr marL="0" indent="0">
              <a:lnSpc>
                <a:spcPct val="90000"/>
              </a:lnSpc>
              <a:buNone/>
            </a:pPr>
            <a:r>
              <a:rPr lang="fr-FR" sz="2000" dirty="0"/>
              <a:t>La fuite vers la périphérie</a:t>
            </a:r>
          </a:p>
          <a:p>
            <a:pPr lvl="1">
              <a:lnSpc>
                <a:spcPct val="90000"/>
              </a:lnSpc>
            </a:pPr>
            <a:r>
              <a:rPr lang="fr-FR" sz="2000" dirty="0"/>
              <a:t>A Paré Boulogne 69</a:t>
            </a:r>
          </a:p>
          <a:p>
            <a:pPr lvl="1">
              <a:lnSpc>
                <a:spcPct val="90000"/>
              </a:lnSpc>
            </a:pPr>
            <a:r>
              <a:rPr lang="fr-FR" sz="2000" dirty="0"/>
              <a:t>Mondor </a:t>
            </a:r>
            <a:r>
              <a:rPr lang="fr-FR" sz="2000" dirty="0" err="1"/>
              <a:t>Creteil</a:t>
            </a:r>
            <a:r>
              <a:rPr lang="fr-FR" sz="2000" dirty="0"/>
              <a:t> 69</a:t>
            </a:r>
          </a:p>
          <a:p>
            <a:pPr lvl="1">
              <a:lnSpc>
                <a:spcPct val="90000"/>
              </a:lnSpc>
            </a:pPr>
            <a:r>
              <a:rPr lang="fr-FR" sz="2000" dirty="0"/>
              <a:t>L Mourier Colombes 71</a:t>
            </a:r>
          </a:p>
          <a:p>
            <a:pPr lvl="1">
              <a:lnSpc>
                <a:spcPct val="90000"/>
              </a:lnSpc>
            </a:pPr>
            <a:r>
              <a:rPr lang="fr-FR" sz="2000" dirty="0"/>
              <a:t>Béclère Clamart 71</a:t>
            </a:r>
          </a:p>
          <a:p>
            <a:pPr lvl="1">
              <a:lnSpc>
                <a:spcPct val="90000"/>
              </a:lnSpc>
            </a:pPr>
            <a:r>
              <a:rPr lang="fr-FR" sz="2000" dirty="0"/>
              <a:t>J Verdier Bondy 75</a:t>
            </a:r>
          </a:p>
          <a:p>
            <a:pPr marL="0" indent="0">
              <a:lnSpc>
                <a:spcPct val="90000"/>
              </a:lnSpc>
              <a:buNone/>
            </a:pPr>
            <a:r>
              <a:rPr lang="fr-FR" sz="2000" dirty="0"/>
              <a:t>La prise en compte du confort des malades</a:t>
            </a:r>
          </a:p>
          <a:p>
            <a:pPr lvl="1">
              <a:lnSpc>
                <a:spcPct val="90000"/>
              </a:lnSpc>
            </a:pPr>
            <a:r>
              <a:rPr lang="fr-FR" sz="2000" dirty="0"/>
              <a:t>Suppression des salles communes (en 70 , 40 % des hôpitaux sont encore en SC)</a:t>
            </a:r>
          </a:p>
          <a:p>
            <a:pPr>
              <a:lnSpc>
                <a:spcPct val="90000"/>
              </a:lnSpc>
            </a:pPr>
            <a:endParaRPr lang="fr-FR" sz="1400" dirty="0"/>
          </a:p>
        </p:txBody>
      </p:sp>
      <p:sp>
        <p:nvSpPr>
          <p:cNvPr id="4" name="Espace réservé du contenu 3"/>
          <p:cNvSpPr>
            <a:spLocks noGrp="1"/>
          </p:cNvSpPr>
          <p:nvPr>
            <p:ph sz="half" idx="2"/>
          </p:nvPr>
        </p:nvSpPr>
        <p:spPr>
          <a:xfrm>
            <a:off x="8275149" y="1412489"/>
            <a:ext cx="2926080" cy="4363844"/>
          </a:xfrm>
        </p:spPr>
        <p:txBody>
          <a:bodyPr>
            <a:normAutofit/>
          </a:bodyPr>
          <a:lstStyle/>
          <a:p>
            <a:pPr>
              <a:lnSpc>
                <a:spcPct val="90000"/>
              </a:lnSpc>
            </a:pPr>
            <a:endParaRPr lang="fr-FR" sz="1400" dirty="0"/>
          </a:p>
          <a:p>
            <a:pPr>
              <a:lnSpc>
                <a:spcPct val="90000"/>
              </a:lnSpc>
            </a:pPr>
            <a:endParaRPr lang="fr-FR" sz="1400" dirty="0"/>
          </a:p>
        </p:txBody>
      </p:sp>
      <p:pic>
        <p:nvPicPr>
          <p:cNvPr id="12" name="Image 11">
            <a:extLst>
              <a:ext uri="{FF2B5EF4-FFF2-40B4-BE49-F238E27FC236}">
                <a16:creationId xmlns:a16="http://schemas.microsoft.com/office/drawing/2014/main" id="{E9E7D742-7A00-C844-92BF-BFBE0AE88326}"/>
              </a:ext>
            </a:extLst>
          </p:cNvPr>
          <p:cNvPicPr>
            <a:picLocks noChangeAspect="1"/>
          </p:cNvPicPr>
          <p:nvPr/>
        </p:nvPicPr>
        <p:blipFill>
          <a:blip r:embed="rId2"/>
          <a:stretch>
            <a:fillRect/>
          </a:stretch>
        </p:blipFill>
        <p:spPr>
          <a:xfrm>
            <a:off x="8145866" y="1940918"/>
            <a:ext cx="4065387" cy="4712153"/>
          </a:xfrm>
          <a:prstGeom prst="rect">
            <a:avLst/>
          </a:prstGeom>
        </p:spPr>
      </p:pic>
    </p:spTree>
    <p:extLst>
      <p:ext uri="{BB962C8B-B14F-4D97-AF65-F5344CB8AC3E}">
        <p14:creationId xmlns:p14="http://schemas.microsoft.com/office/powerpoint/2010/main" val="1915135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407368" y="548680"/>
            <a:ext cx="2699040" cy="3456671"/>
          </a:xfrm>
        </p:spPr>
        <p:txBody>
          <a:bodyPr anchor="t">
            <a:normAutofit/>
          </a:bodyPr>
          <a:lstStyle/>
          <a:p>
            <a:r>
              <a:rPr lang="fr-FR" sz="3600" b="1" dirty="0">
                <a:solidFill>
                  <a:srgbClr val="FFFFFF"/>
                </a:solidFill>
              </a:rPr>
              <a:t>Mais à partir des années 80 : la santé n’a pas de prix mais elle a un coût.</a:t>
            </a:r>
          </a:p>
        </p:txBody>
      </p:sp>
      <p:sp>
        <p:nvSpPr>
          <p:cNvPr id="3" name="Espace réservé du contenu 2"/>
          <p:cNvSpPr>
            <a:spLocks noGrp="1"/>
          </p:cNvSpPr>
          <p:nvPr>
            <p:ph sz="half" idx="1"/>
          </p:nvPr>
        </p:nvSpPr>
        <p:spPr>
          <a:xfrm>
            <a:off x="5198993" y="1412489"/>
            <a:ext cx="2926080" cy="4363844"/>
          </a:xfrm>
        </p:spPr>
        <p:txBody>
          <a:bodyPr>
            <a:normAutofit fontScale="92500" lnSpcReduction="10000"/>
          </a:bodyPr>
          <a:lstStyle/>
          <a:p>
            <a:pPr>
              <a:lnSpc>
                <a:spcPct val="90000"/>
              </a:lnSpc>
            </a:pPr>
            <a:r>
              <a:rPr lang="fr-FR" sz="2000" b="1" dirty="0"/>
              <a:t>Des contraintes financières  </a:t>
            </a:r>
            <a:r>
              <a:rPr lang="fr-FR" sz="2000" dirty="0"/>
              <a:t>:</a:t>
            </a:r>
          </a:p>
          <a:p>
            <a:pPr lvl="1">
              <a:lnSpc>
                <a:spcPct val="90000"/>
              </a:lnSpc>
            </a:pPr>
            <a:r>
              <a:rPr lang="fr-FR" sz="2000" dirty="0"/>
              <a:t>Le budget global</a:t>
            </a:r>
          </a:p>
          <a:p>
            <a:pPr lvl="1">
              <a:lnSpc>
                <a:spcPct val="90000"/>
              </a:lnSpc>
            </a:pPr>
            <a:r>
              <a:rPr lang="fr-FR" sz="2000" dirty="0"/>
              <a:t>La carte sanitaire</a:t>
            </a:r>
          </a:p>
          <a:p>
            <a:pPr lvl="1">
              <a:lnSpc>
                <a:spcPct val="90000"/>
              </a:lnSpc>
            </a:pPr>
            <a:r>
              <a:rPr lang="fr-FR" sz="2000" dirty="0"/>
              <a:t>Les salaires</a:t>
            </a:r>
          </a:p>
          <a:p>
            <a:pPr lvl="1">
              <a:lnSpc>
                <a:spcPct val="90000"/>
              </a:lnSpc>
            </a:pPr>
            <a:r>
              <a:rPr lang="fr-FR" sz="2000" dirty="0"/>
              <a:t>Les RTT</a:t>
            </a:r>
          </a:p>
          <a:p>
            <a:pPr lvl="1">
              <a:lnSpc>
                <a:spcPct val="90000"/>
              </a:lnSpc>
            </a:pPr>
            <a:r>
              <a:rPr lang="fr-FR" sz="2000" dirty="0"/>
              <a:t>La féminisation</a:t>
            </a:r>
          </a:p>
          <a:p>
            <a:pPr lvl="1">
              <a:lnSpc>
                <a:spcPct val="90000"/>
              </a:lnSpc>
            </a:pPr>
            <a:r>
              <a:rPr lang="fr-FR" sz="2000" dirty="0"/>
              <a:t>Gérer à flux tendu</a:t>
            </a:r>
          </a:p>
          <a:p>
            <a:pPr lvl="1">
              <a:lnSpc>
                <a:spcPct val="90000"/>
              </a:lnSpc>
            </a:pPr>
            <a:r>
              <a:rPr lang="fr-FR" sz="2000" dirty="0"/>
              <a:t>Adapter au système de remboursement (T2A)</a:t>
            </a:r>
          </a:p>
          <a:p>
            <a:pPr lvl="1">
              <a:lnSpc>
                <a:spcPct val="90000"/>
              </a:lnSpc>
            </a:pPr>
            <a:r>
              <a:rPr lang="fr-FR" sz="2000" dirty="0"/>
              <a:t>Adapter la formation des médecins aux besoins.</a:t>
            </a:r>
          </a:p>
          <a:p>
            <a:pPr lvl="1">
              <a:lnSpc>
                <a:spcPct val="90000"/>
              </a:lnSpc>
            </a:pPr>
            <a:endParaRPr lang="fr-FR" sz="2000" dirty="0"/>
          </a:p>
          <a:p>
            <a:pPr lvl="1">
              <a:lnSpc>
                <a:spcPct val="90000"/>
              </a:lnSpc>
            </a:pPr>
            <a:endParaRPr lang="fr-FR" sz="2000" dirty="0"/>
          </a:p>
        </p:txBody>
      </p:sp>
      <p:sp>
        <p:nvSpPr>
          <p:cNvPr id="4" name="Espace réservé du contenu 3"/>
          <p:cNvSpPr>
            <a:spLocks noGrp="1"/>
          </p:cNvSpPr>
          <p:nvPr>
            <p:ph sz="half" idx="2"/>
          </p:nvPr>
        </p:nvSpPr>
        <p:spPr>
          <a:xfrm>
            <a:off x="8451604" y="1412489"/>
            <a:ext cx="2926080" cy="4363844"/>
          </a:xfrm>
        </p:spPr>
        <p:txBody>
          <a:bodyPr>
            <a:normAutofit fontScale="92500" lnSpcReduction="10000"/>
          </a:bodyPr>
          <a:lstStyle/>
          <a:p>
            <a:pPr>
              <a:lnSpc>
                <a:spcPct val="90000"/>
              </a:lnSpc>
            </a:pPr>
            <a:r>
              <a:rPr lang="fr-FR" sz="2000" b="1"/>
              <a:t>Conséquences sur l’organisation hospitalière </a:t>
            </a:r>
            <a:r>
              <a:rPr lang="fr-FR" sz="2000"/>
              <a:t>:</a:t>
            </a:r>
          </a:p>
          <a:p>
            <a:pPr lvl="1">
              <a:lnSpc>
                <a:spcPct val="90000"/>
              </a:lnSpc>
            </a:pPr>
            <a:r>
              <a:rPr lang="fr-FR" sz="2000"/>
              <a:t>Rassembler les plateaux techniques</a:t>
            </a:r>
          </a:p>
          <a:p>
            <a:pPr lvl="1">
              <a:lnSpc>
                <a:spcPct val="90000"/>
              </a:lnSpc>
            </a:pPr>
            <a:r>
              <a:rPr lang="fr-FR" sz="2000"/>
              <a:t>Ajuster le nombre de lits aux infirmières présentes</a:t>
            </a:r>
          </a:p>
          <a:p>
            <a:pPr lvl="1">
              <a:lnSpc>
                <a:spcPct val="90000"/>
              </a:lnSpc>
            </a:pPr>
            <a:r>
              <a:rPr lang="fr-FR" sz="2000"/>
              <a:t>Complémentarités entre les sites</a:t>
            </a:r>
          </a:p>
          <a:p>
            <a:pPr lvl="1">
              <a:lnSpc>
                <a:spcPct val="90000"/>
              </a:lnSpc>
            </a:pPr>
            <a:r>
              <a:rPr lang="fr-FR" sz="2000"/>
              <a:t>Fermer les petites structures</a:t>
            </a:r>
          </a:p>
          <a:p>
            <a:pPr lvl="1">
              <a:lnSpc>
                <a:spcPct val="90000"/>
              </a:lnSpc>
            </a:pPr>
            <a:endParaRPr lang="fr-FR" sz="2000"/>
          </a:p>
        </p:txBody>
      </p:sp>
    </p:spTree>
    <p:extLst>
      <p:ext uri="{BB962C8B-B14F-4D97-AF65-F5344CB8AC3E}">
        <p14:creationId xmlns:p14="http://schemas.microsoft.com/office/powerpoint/2010/main" val="692260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9" descr="Une image contenant texte&#10;&#10;Description générée automatiquement">
            <a:extLst>
              <a:ext uri="{FF2B5EF4-FFF2-40B4-BE49-F238E27FC236}">
                <a16:creationId xmlns:a16="http://schemas.microsoft.com/office/drawing/2014/main" id="{A7B90599-EDF6-D04D-BE14-7C4277A4BD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684" r="12617" b="1"/>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4B7D225F-41FC-0844-AFE8-4218E10A44A1}"/>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lnSpc>
                <a:spcPct val="90000"/>
              </a:lnSpc>
            </a:pPr>
            <a:r>
              <a:rPr lang="en-US" sz="4000" dirty="0">
                <a:solidFill>
                  <a:srgbClr val="FFFFFF"/>
                </a:solidFill>
              </a:rPr>
              <a:t>Le </a:t>
            </a:r>
            <a:r>
              <a:rPr lang="en-US" sz="4000" dirty="0" err="1">
                <a:solidFill>
                  <a:srgbClr val="FFFFFF"/>
                </a:solidFill>
              </a:rPr>
              <a:t>concile</a:t>
            </a:r>
            <a:r>
              <a:rPr lang="en-US" sz="4000" dirty="0">
                <a:solidFill>
                  <a:srgbClr val="FFFFFF"/>
                </a:solidFill>
              </a:rPr>
              <a:t> </a:t>
            </a:r>
            <a:r>
              <a:rPr lang="en-US" sz="4000" dirty="0" err="1">
                <a:solidFill>
                  <a:srgbClr val="FFFFFF"/>
                </a:solidFill>
              </a:rPr>
              <a:t>d’Orléans</a:t>
            </a:r>
            <a:r>
              <a:rPr lang="en-US" sz="4000" dirty="0">
                <a:solidFill>
                  <a:srgbClr val="FFFFFF"/>
                </a:solidFill>
              </a:rPr>
              <a:t> </a:t>
            </a:r>
            <a:r>
              <a:rPr lang="en-US" sz="4000" dirty="0" err="1">
                <a:solidFill>
                  <a:srgbClr val="FFFFFF"/>
                </a:solidFill>
              </a:rPr>
              <a:t>crée</a:t>
            </a:r>
            <a:r>
              <a:rPr lang="en-US" sz="4000" dirty="0">
                <a:solidFill>
                  <a:srgbClr val="FFFFFF"/>
                </a:solidFill>
              </a:rPr>
              <a:t> les Domus Dei (Hôtel-Dieu) </a:t>
            </a:r>
            <a:r>
              <a:rPr lang="en-US" sz="4000" dirty="0" err="1">
                <a:solidFill>
                  <a:srgbClr val="FFFFFF"/>
                </a:solidFill>
              </a:rPr>
              <a:t>en</a:t>
            </a:r>
            <a:r>
              <a:rPr lang="en-US" sz="4000" dirty="0">
                <a:solidFill>
                  <a:srgbClr val="FFFFFF"/>
                </a:solidFill>
              </a:rPr>
              <a:t> 549</a:t>
            </a:r>
          </a:p>
        </p:txBody>
      </p:sp>
    </p:spTree>
    <p:extLst>
      <p:ext uri="{BB962C8B-B14F-4D97-AF65-F5344CB8AC3E}">
        <p14:creationId xmlns:p14="http://schemas.microsoft.com/office/powerpoint/2010/main" val="4121885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p:spPr>
        <p:txBody>
          <a:bodyPr>
            <a:normAutofit/>
          </a:bodyPr>
          <a:lstStyle/>
          <a:p>
            <a:r>
              <a:rPr lang="fr-FR"/>
              <a:t>Conclusions</a:t>
            </a:r>
            <a:endParaRPr lang="fr-FR" dirty="0"/>
          </a:p>
        </p:txBody>
      </p:sp>
      <p:graphicFrame>
        <p:nvGraphicFramePr>
          <p:cNvPr id="14" name="Espace réservé du contenu 4">
            <a:extLst>
              <a:ext uri="{FF2B5EF4-FFF2-40B4-BE49-F238E27FC236}">
                <a16:creationId xmlns:a16="http://schemas.microsoft.com/office/drawing/2014/main" id="{7C4FB323-8063-4A26-A99A-4FD280D3D059}"/>
              </a:ext>
            </a:extLst>
          </p:cNvPr>
          <p:cNvGraphicFramePr>
            <a:graphicFrameLocks noGrp="1"/>
          </p:cNvGraphicFramePr>
          <p:nvPr>
            <p:ph idx="1"/>
            <p:extLst>
              <p:ext uri="{D42A27DB-BD31-4B8C-83A1-F6EECF244321}">
                <p14:modId xmlns:p14="http://schemas.microsoft.com/office/powerpoint/2010/main" val="20232769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4844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idx="4294967295"/>
          </p:nvPr>
        </p:nvSpPr>
        <p:spPr>
          <a:xfrm>
            <a:off x="742950" y="742951"/>
            <a:ext cx="3476625" cy="4962524"/>
          </a:xfrm>
        </p:spPr>
        <p:txBody>
          <a:bodyPr vert="horz" lIns="91440" tIns="45720" rIns="91440" bIns="45720" rtlCol="0" anchor="ctr">
            <a:normAutofit/>
          </a:bodyPr>
          <a:lstStyle/>
          <a:p>
            <a:pPr>
              <a:lnSpc>
                <a:spcPct val="90000"/>
              </a:lnSpc>
            </a:pPr>
            <a:r>
              <a:rPr lang="en-US" sz="3000" kern="1200" dirty="0">
                <a:solidFill>
                  <a:srgbClr val="FFFFFF"/>
                </a:solidFill>
                <a:latin typeface="+mj-lt"/>
                <a:ea typeface="+mj-ea"/>
                <a:cs typeface="+mj-cs"/>
              </a:rPr>
              <a:t>Saint Louis </a:t>
            </a:r>
            <a:r>
              <a:rPr lang="en-US" sz="3000" kern="1200" dirty="0" err="1">
                <a:solidFill>
                  <a:srgbClr val="FFFFFF"/>
                </a:solidFill>
                <a:latin typeface="+mj-lt"/>
                <a:ea typeface="+mj-ea"/>
                <a:cs typeface="+mj-cs"/>
              </a:rPr>
              <a:t>fonda</a:t>
            </a:r>
            <a:r>
              <a:rPr lang="en-US" sz="3000" kern="1200" dirty="0">
                <a:solidFill>
                  <a:srgbClr val="FFFFFF"/>
                </a:solidFill>
                <a:latin typeface="+mj-lt"/>
                <a:ea typeface="+mj-ea"/>
                <a:cs typeface="+mj-cs"/>
              </a:rPr>
              <a:t> </a:t>
            </a:r>
            <a:r>
              <a:rPr lang="en-US" sz="3000" kern="1200" dirty="0" err="1">
                <a:solidFill>
                  <a:srgbClr val="FFFFFF"/>
                </a:solidFill>
                <a:latin typeface="+mj-lt"/>
                <a:ea typeface="+mj-ea"/>
                <a:cs typeface="+mj-cs"/>
              </a:rPr>
              <a:t>à</a:t>
            </a:r>
            <a:r>
              <a:rPr lang="en-US" sz="3000" kern="1200" dirty="0">
                <a:solidFill>
                  <a:srgbClr val="FFFFFF"/>
                </a:solidFill>
                <a:latin typeface="+mj-lt"/>
                <a:ea typeface="+mj-ea"/>
                <a:cs typeface="+mj-cs"/>
              </a:rPr>
              <a:t> son retour des </a:t>
            </a:r>
            <a:r>
              <a:rPr lang="en-US" sz="3000" kern="1200" dirty="0" err="1">
                <a:solidFill>
                  <a:srgbClr val="FFFFFF"/>
                </a:solidFill>
                <a:latin typeface="+mj-lt"/>
                <a:ea typeface="+mj-ea"/>
                <a:cs typeface="+mj-cs"/>
              </a:rPr>
              <a:t>croisades</a:t>
            </a:r>
            <a:r>
              <a:rPr lang="en-US" sz="3000" kern="1200" dirty="0">
                <a:solidFill>
                  <a:srgbClr val="FFFFFF"/>
                </a:solidFill>
                <a:latin typeface="+mj-lt"/>
                <a:ea typeface="+mj-ea"/>
                <a:cs typeface="+mj-cs"/>
              </a:rPr>
              <a:t> </a:t>
            </a:r>
            <a:r>
              <a:rPr lang="en-US" sz="3000" b="1" kern="1200" dirty="0">
                <a:solidFill>
                  <a:srgbClr val="FFFFFF"/>
                </a:solidFill>
                <a:latin typeface="+mj-lt"/>
                <a:ea typeface="+mj-ea"/>
                <a:cs typeface="+mj-cs"/>
              </a:rPr>
              <a:t>les Quinze-</a:t>
            </a:r>
            <a:r>
              <a:rPr lang="en-US" sz="3000" b="1" kern="1200" dirty="0" err="1">
                <a:solidFill>
                  <a:srgbClr val="FFFFFF"/>
                </a:solidFill>
                <a:latin typeface="+mj-lt"/>
                <a:ea typeface="+mj-ea"/>
                <a:cs typeface="+mj-cs"/>
              </a:rPr>
              <a:t>Vingt</a:t>
            </a:r>
            <a:r>
              <a:rPr lang="en-US" sz="3000" b="1" kern="1200" dirty="0">
                <a:solidFill>
                  <a:srgbClr val="FFFFFF"/>
                </a:solidFill>
                <a:latin typeface="+mj-lt"/>
                <a:ea typeface="+mj-ea"/>
                <a:cs typeface="+mj-cs"/>
              </a:rPr>
              <a:t>  </a:t>
            </a:r>
            <a:r>
              <a:rPr lang="en-US" sz="3000" kern="1200" dirty="0">
                <a:solidFill>
                  <a:srgbClr val="FFFFFF"/>
                </a:solidFill>
                <a:latin typeface="+mj-lt"/>
                <a:ea typeface="+mj-ea"/>
                <a:cs typeface="+mj-cs"/>
              </a:rPr>
              <a:t>pour la </a:t>
            </a:r>
            <a:r>
              <a:rPr lang="en-US" sz="3000" kern="1200" dirty="0" err="1">
                <a:solidFill>
                  <a:srgbClr val="FFFFFF"/>
                </a:solidFill>
                <a:latin typeface="+mj-lt"/>
                <a:ea typeface="+mj-ea"/>
                <a:cs typeface="+mj-cs"/>
              </a:rPr>
              <a:t>prise</a:t>
            </a:r>
            <a:r>
              <a:rPr lang="en-US" sz="3000" kern="1200" dirty="0">
                <a:solidFill>
                  <a:srgbClr val="FFFFFF"/>
                </a:solidFill>
                <a:latin typeface="+mj-lt"/>
                <a:ea typeface="+mj-ea"/>
                <a:cs typeface="+mj-cs"/>
              </a:rPr>
              <a:t> </a:t>
            </a:r>
            <a:r>
              <a:rPr lang="en-US" sz="3000" kern="1200" dirty="0" err="1">
                <a:solidFill>
                  <a:srgbClr val="FFFFFF"/>
                </a:solidFill>
                <a:latin typeface="+mj-lt"/>
                <a:ea typeface="+mj-ea"/>
                <a:cs typeface="+mj-cs"/>
              </a:rPr>
              <a:t>en</a:t>
            </a:r>
            <a:r>
              <a:rPr lang="en-US" sz="3000" kern="1200" dirty="0">
                <a:solidFill>
                  <a:srgbClr val="FFFFFF"/>
                </a:solidFill>
                <a:latin typeface="+mj-lt"/>
                <a:ea typeface="+mj-ea"/>
                <a:cs typeface="+mj-cs"/>
              </a:rPr>
              <a:t> charge des </a:t>
            </a:r>
            <a:r>
              <a:rPr lang="en-US" sz="3000" kern="1200" dirty="0" err="1">
                <a:solidFill>
                  <a:srgbClr val="FFFFFF"/>
                </a:solidFill>
                <a:latin typeface="+mj-lt"/>
                <a:ea typeface="+mj-ea"/>
                <a:cs typeface="+mj-cs"/>
              </a:rPr>
              <a:t>aveugles</a:t>
            </a:r>
            <a:r>
              <a:rPr lang="en-US" sz="3000" kern="1200" dirty="0">
                <a:solidFill>
                  <a:srgbClr val="FFFFFF"/>
                </a:solidFill>
                <a:latin typeface="+mj-lt"/>
                <a:ea typeface="+mj-ea"/>
                <a:cs typeface="+mj-cs"/>
              </a:rPr>
              <a:t>.</a:t>
            </a:r>
            <a:br>
              <a:rPr lang="en-US" sz="3000" kern="1200" dirty="0">
                <a:solidFill>
                  <a:srgbClr val="FFFFFF"/>
                </a:solidFill>
                <a:latin typeface="+mj-lt"/>
                <a:ea typeface="+mj-ea"/>
                <a:cs typeface="+mj-cs"/>
              </a:rPr>
            </a:br>
            <a:br>
              <a:rPr lang="en-US" sz="3000" kern="1200" dirty="0">
                <a:solidFill>
                  <a:srgbClr val="FFFFFF"/>
                </a:solidFill>
                <a:latin typeface="+mj-lt"/>
                <a:ea typeface="+mj-ea"/>
                <a:cs typeface="+mj-cs"/>
              </a:rPr>
            </a:br>
            <a:endParaRPr lang="en-US" sz="3000" kern="1200" dirty="0">
              <a:solidFill>
                <a:srgbClr val="FFFFFF"/>
              </a:solidFill>
              <a:latin typeface="+mj-lt"/>
              <a:ea typeface="+mj-ea"/>
              <a:cs typeface="+mj-cs"/>
            </a:endParaRPr>
          </a:p>
        </p:txBody>
      </p:sp>
      <p:pic>
        <p:nvPicPr>
          <p:cNvPr id="5" name="Picture 4" descr="Afficher l'image d'origi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8" b="6561"/>
          <a:stretch/>
        </p:blipFill>
        <p:spPr bwMode="auto">
          <a:xfrm rot="10800000" flipV="1">
            <a:off x="5153822" y="1533239"/>
            <a:ext cx="6553545" cy="3799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738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95400" y="804334"/>
            <a:ext cx="5006336" cy="1325563"/>
          </a:xfrm>
        </p:spPr>
        <p:txBody>
          <a:bodyPr>
            <a:noAutofit/>
          </a:bodyPr>
          <a:lstStyle/>
          <a:p>
            <a:r>
              <a:rPr lang="fr-FR" sz="2400" dirty="0"/>
              <a:t>Mais, entre l’an 1000 et l’an 1300, la population européenne fut multipliée par trois.</a:t>
            </a:r>
          </a:p>
        </p:txBody>
      </p:sp>
      <p:sp>
        <p:nvSpPr>
          <p:cNvPr id="3" name="Espace réservé du contenu 2"/>
          <p:cNvSpPr>
            <a:spLocks noGrp="1"/>
          </p:cNvSpPr>
          <p:nvPr>
            <p:ph idx="1"/>
          </p:nvPr>
        </p:nvSpPr>
        <p:spPr>
          <a:xfrm>
            <a:off x="805543" y="2871982"/>
            <a:ext cx="5006336" cy="3181684"/>
          </a:xfrm>
        </p:spPr>
        <p:txBody>
          <a:bodyPr anchor="t">
            <a:normAutofit/>
          </a:bodyPr>
          <a:lstStyle/>
          <a:p>
            <a:pPr marL="0" indent="0">
              <a:lnSpc>
                <a:spcPct val="90000"/>
              </a:lnSpc>
              <a:buNone/>
            </a:pPr>
            <a:r>
              <a:rPr lang="fr-FR" sz="1700" dirty="0"/>
              <a:t>Une production agricole insuffisante produisit famine dans les campagnes, misère et mendicité dans les cités.</a:t>
            </a:r>
          </a:p>
          <a:p>
            <a:pPr marL="0" indent="0">
              <a:lnSpc>
                <a:spcPct val="90000"/>
              </a:lnSpc>
              <a:buNone/>
            </a:pPr>
            <a:endParaRPr lang="fr-FR" sz="1700" dirty="0"/>
          </a:p>
          <a:p>
            <a:pPr marL="0" indent="0">
              <a:lnSpc>
                <a:spcPct val="90000"/>
              </a:lnSpc>
              <a:buNone/>
            </a:pPr>
            <a:r>
              <a:rPr lang="fr-FR" sz="1700" dirty="0"/>
              <a:t>S’y ajoutèrent les grandes épidémies avec un afflux de malades en détresse vitale dont il fallait bien s’occuper.</a:t>
            </a:r>
          </a:p>
          <a:p>
            <a:pPr marL="0" indent="0">
              <a:lnSpc>
                <a:spcPct val="90000"/>
              </a:lnSpc>
              <a:buNone/>
            </a:pPr>
            <a:endParaRPr lang="fr-FR" sz="1700" dirty="0"/>
          </a:p>
          <a:p>
            <a:pPr marL="0" indent="0">
              <a:lnSpc>
                <a:spcPct val="90000"/>
              </a:lnSpc>
              <a:buNone/>
            </a:pPr>
            <a:r>
              <a:rPr lang="fr-FR" sz="1700" dirty="0"/>
              <a:t>Si bien que les malades et les mendiants devinrent par nécessité les clients préférentiels de l’hospice.</a:t>
            </a:r>
          </a:p>
          <a:p>
            <a:pPr marL="0" indent="0">
              <a:lnSpc>
                <a:spcPct val="90000"/>
              </a:lnSpc>
              <a:buNone/>
            </a:pPr>
            <a:endParaRPr lang="fr-FR" sz="1700" dirty="0"/>
          </a:p>
          <a:p>
            <a:pPr marL="0" indent="0">
              <a:lnSpc>
                <a:spcPct val="90000"/>
              </a:lnSpc>
              <a:buNone/>
            </a:pPr>
            <a:r>
              <a:rPr lang="fr-FR" sz="1700" dirty="0"/>
              <a:t>Mais ceci allait créer d’autres difficultés</a:t>
            </a:r>
            <a:r>
              <a:rPr lang="mr-IN" sz="1700" dirty="0"/>
              <a:t>…</a:t>
            </a:r>
            <a:r>
              <a:rPr lang="fr-FR" sz="1700" dirty="0"/>
              <a:t> </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descr="rue.jpg"/>
          <p:cNvPicPr>
            <a:picLocks noChangeAspect="1"/>
          </p:cNvPicPr>
          <p:nvPr/>
        </p:nvPicPr>
        <p:blipFill rotWithShape="1">
          <a:blip r:embed="rId3">
            <a:extLst>
              <a:ext uri="{28A0092B-C50C-407E-A947-70E740481C1C}">
                <a14:useLocalDpi xmlns:a14="http://schemas.microsoft.com/office/drawing/2010/main" val="0"/>
              </a:ext>
            </a:extLst>
          </a:blip>
          <a:srcRect l="13795" r="25534"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214344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655320" y="365125"/>
            <a:ext cx="9013052" cy="1623312"/>
          </a:xfrm>
        </p:spPr>
        <p:txBody>
          <a:bodyPr anchor="b">
            <a:normAutofit/>
          </a:bodyPr>
          <a:lstStyle/>
          <a:p>
            <a:r>
              <a:rPr lang="fr-FR" sz="4000" dirty="0"/>
              <a:t>Deuxième évolution : l’hôpital-exclusion </a:t>
            </a:r>
          </a:p>
        </p:txBody>
      </p:sp>
      <p:cxnSp>
        <p:nvCxnSpPr>
          <p:cNvPr id="16"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a:xfrm>
            <a:off x="655320" y="2644518"/>
            <a:ext cx="9013052" cy="3327251"/>
          </a:xfrm>
        </p:spPr>
        <p:txBody>
          <a:bodyPr>
            <a:normAutofit/>
          </a:bodyPr>
          <a:lstStyle/>
          <a:p>
            <a:pPr>
              <a:lnSpc>
                <a:spcPct val="90000"/>
              </a:lnSpc>
            </a:pPr>
            <a:r>
              <a:rPr lang="fr-FR" sz="1900"/>
              <a:t>Mendiants et éclopés envahissent les villes</a:t>
            </a:r>
          </a:p>
          <a:p>
            <a:pPr>
              <a:lnSpc>
                <a:spcPct val="90000"/>
              </a:lnSpc>
            </a:pPr>
            <a:r>
              <a:rPr lang="fr-FR" sz="1900"/>
              <a:t>Ils représentent une source de délits</a:t>
            </a:r>
          </a:p>
          <a:p>
            <a:pPr>
              <a:lnSpc>
                <a:spcPct val="90000"/>
              </a:lnSpc>
            </a:pPr>
            <a:r>
              <a:rPr lang="fr-FR" sz="1900"/>
              <a:t>Ils doivent être enfermés si possible loin du centre des villes</a:t>
            </a:r>
          </a:p>
          <a:p>
            <a:pPr>
              <a:lnSpc>
                <a:spcPct val="90000"/>
              </a:lnSpc>
            </a:pPr>
            <a:endParaRPr lang="fr-FR" sz="1900"/>
          </a:p>
          <a:p>
            <a:pPr>
              <a:lnSpc>
                <a:spcPct val="90000"/>
              </a:lnSpc>
            </a:pPr>
            <a:r>
              <a:rPr lang="fr-FR" sz="1900"/>
              <a:t>Mais l’Eglise demande la participation du pouvoir royal</a:t>
            </a:r>
          </a:p>
          <a:p>
            <a:pPr lvl="1">
              <a:lnSpc>
                <a:spcPct val="90000"/>
              </a:lnSpc>
            </a:pPr>
            <a:r>
              <a:rPr lang="fr-FR" sz="1900"/>
              <a:t>L’état devint ordonnateur de l’édification des établissements hospitaliers dans le royaume. </a:t>
            </a:r>
          </a:p>
          <a:p>
            <a:pPr lvl="1">
              <a:lnSpc>
                <a:spcPct val="90000"/>
              </a:lnSpc>
            </a:pPr>
            <a:r>
              <a:rPr lang="fr-FR" sz="1900"/>
              <a:t>Mais en contrepartie, il demanda de garantir une bonne administration hospitalière répondant aux impératifs de l’état, si bien qu’à partir de 1543 cette tâche fut confiée à des officiers royaux, ancêtres de nos directeurs d’hôpitaux.</a:t>
            </a:r>
          </a:p>
          <a:p>
            <a:pPr>
              <a:lnSpc>
                <a:spcPct val="90000"/>
              </a:lnSpc>
            </a:pPr>
            <a:endParaRPr lang="fr-FR" sz="1900"/>
          </a:p>
        </p:txBody>
      </p:sp>
    </p:spTree>
    <p:extLst>
      <p:ext uri="{BB962C8B-B14F-4D97-AF65-F5344CB8AC3E}">
        <p14:creationId xmlns:p14="http://schemas.microsoft.com/office/powerpoint/2010/main" val="7637981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37">
            <a:extLst>
              <a:ext uri="{FF2B5EF4-FFF2-40B4-BE49-F238E27FC236}">
                <a16:creationId xmlns:a16="http://schemas.microsoft.com/office/drawing/2014/main" id="{217BE31F-A129-45DD-8071-A63EC47D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7" name="Group 39">
            <a:extLst>
              <a:ext uri="{FF2B5EF4-FFF2-40B4-BE49-F238E27FC236}">
                <a16:creationId xmlns:a16="http://schemas.microsoft.com/office/drawing/2014/main" id="{7CA163AC-F477-454A-9FB4-81324C00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609D7097-03A6-4239-A2E0-784E82C236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
              <a:extLst>
                <a:ext uri="{FF2B5EF4-FFF2-40B4-BE49-F238E27FC236}">
                  <a16:creationId xmlns:a16="http://schemas.microsoft.com/office/drawing/2014/main" id="{813887E5-2F5F-4C9D-92F5-F80D937A8D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7">
              <a:extLst>
                <a:ext uri="{FF2B5EF4-FFF2-40B4-BE49-F238E27FC236}">
                  <a16:creationId xmlns:a16="http://schemas.microsoft.com/office/drawing/2014/main" id="{57A4F98D-BAD2-4F7F-93D3-FD86C479A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8">
              <a:extLst>
                <a:ext uri="{FF2B5EF4-FFF2-40B4-BE49-F238E27FC236}">
                  <a16:creationId xmlns:a16="http://schemas.microsoft.com/office/drawing/2014/main" id="{FBA2120E-6E1E-4A2B-9CD8-94C39AD80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9">
              <a:extLst>
                <a:ext uri="{FF2B5EF4-FFF2-40B4-BE49-F238E27FC236}">
                  <a16:creationId xmlns:a16="http://schemas.microsoft.com/office/drawing/2014/main" id="{264DA4AC-C3A7-46CE-96BA-018B8FCFE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0">
              <a:extLst>
                <a:ext uri="{FF2B5EF4-FFF2-40B4-BE49-F238E27FC236}">
                  <a16:creationId xmlns:a16="http://schemas.microsoft.com/office/drawing/2014/main" id="{A73A5202-BD67-46B2-9FAB-C1B28AB424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1">
              <a:extLst>
                <a:ext uri="{FF2B5EF4-FFF2-40B4-BE49-F238E27FC236}">
                  <a16:creationId xmlns:a16="http://schemas.microsoft.com/office/drawing/2014/main" id="{01E70EE5-EE26-44BD-A18E-777A1A3D5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2">
              <a:extLst>
                <a:ext uri="{FF2B5EF4-FFF2-40B4-BE49-F238E27FC236}">
                  <a16:creationId xmlns:a16="http://schemas.microsoft.com/office/drawing/2014/main" id="{504A980C-59CB-46F2-A571-87612CDD2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3">
              <a:extLst>
                <a:ext uri="{FF2B5EF4-FFF2-40B4-BE49-F238E27FC236}">
                  <a16:creationId xmlns:a16="http://schemas.microsoft.com/office/drawing/2014/main" id="{B353B73E-7D3C-4184-87FD-295B6B341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4">
              <a:extLst>
                <a:ext uri="{FF2B5EF4-FFF2-40B4-BE49-F238E27FC236}">
                  <a16:creationId xmlns:a16="http://schemas.microsoft.com/office/drawing/2014/main" id="{2EF8F173-9834-4DD9-B995-3F8DAAAE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5">
              <a:extLst>
                <a:ext uri="{FF2B5EF4-FFF2-40B4-BE49-F238E27FC236}">
                  <a16:creationId xmlns:a16="http://schemas.microsoft.com/office/drawing/2014/main" id="{8A9567B5-6E50-4B28-8AC5-CDC159A8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6">
              <a:extLst>
                <a:ext uri="{FF2B5EF4-FFF2-40B4-BE49-F238E27FC236}">
                  <a16:creationId xmlns:a16="http://schemas.microsoft.com/office/drawing/2014/main" id="{F98F9214-A978-485D-814B-5FE3EC570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7">
              <a:extLst>
                <a:ext uri="{FF2B5EF4-FFF2-40B4-BE49-F238E27FC236}">
                  <a16:creationId xmlns:a16="http://schemas.microsoft.com/office/drawing/2014/main" id="{80A8AB3C-056D-4907-ACF6-ABD5BA9052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8">
              <a:extLst>
                <a:ext uri="{FF2B5EF4-FFF2-40B4-BE49-F238E27FC236}">
                  <a16:creationId xmlns:a16="http://schemas.microsoft.com/office/drawing/2014/main" id="{CF51BEC3-1414-4B86-B1E1-0051FF181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9">
              <a:extLst>
                <a:ext uri="{FF2B5EF4-FFF2-40B4-BE49-F238E27FC236}">
                  <a16:creationId xmlns:a16="http://schemas.microsoft.com/office/drawing/2014/main" id="{F69D94F0-358D-4931-B5CA-5A223180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0">
              <a:extLst>
                <a:ext uri="{FF2B5EF4-FFF2-40B4-BE49-F238E27FC236}">
                  <a16:creationId xmlns:a16="http://schemas.microsoft.com/office/drawing/2014/main" id="{5CFB12DB-F2CC-466C-828B-009EA7B5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1">
              <a:extLst>
                <a:ext uri="{FF2B5EF4-FFF2-40B4-BE49-F238E27FC236}">
                  <a16:creationId xmlns:a16="http://schemas.microsoft.com/office/drawing/2014/main" id="{43D8F6E9-0540-4297-A310-D7C9FA65A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2">
              <a:extLst>
                <a:ext uri="{FF2B5EF4-FFF2-40B4-BE49-F238E27FC236}">
                  <a16:creationId xmlns:a16="http://schemas.microsoft.com/office/drawing/2014/main" id="{077E47D8-A4D7-46C2-9EF0-AF1C777C2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3">
              <a:extLst>
                <a:ext uri="{FF2B5EF4-FFF2-40B4-BE49-F238E27FC236}">
                  <a16:creationId xmlns:a16="http://schemas.microsoft.com/office/drawing/2014/main" id="{F1D21ED2-F5A9-4411-934F-B972429F4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4">
              <a:extLst>
                <a:ext uri="{FF2B5EF4-FFF2-40B4-BE49-F238E27FC236}">
                  <a16:creationId xmlns:a16="http://schemas.microsoft.com/office/drawing/2014/main" id="{E2EDE38A-AE13-4408-9B8B-EE6F62C910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5">
              <a:extLst>
                <a:ext uri="{FF2B5EF4-FFF2-40B4-BE49-F238E27FC236}">
                  <a16:creationId xmlns:a16="http://schemas.microsoft.com/office/drawing/2014/main" id="{3630CEB6-A7D8-45A1-AC44-147C2AF13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83118EC2-A2C7-4CDB-887C-21E0B0C43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4" name="Rectangle 63">
              <a:extLst>
                <a:ext uri="{FF2B5EF4-FFF2-40B4-BE49-F238E27FC236}">
                  <a16:creationId xmlns:a16="http://schemas.microsoft.com/office/drawing/2014/main" id="{E7D642C1-20ED-4515-B19F-47B6CC834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22">
              <a:extLst>
                <a:ext uri="{FF2B5EF4-FFF2-40B4-BE49-F238E27FC236}">
                  <a16:creationId xmlns:a16="http://schemas.microsoft.com/office/drawing/2014/main" id="{0E5C6FE8-B8C9-4163-830B-3F8E408E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3A09EDA-AF27-4D31-8A57-4407E0574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p:cNvSpPr>
            <a:spLocks noGrp="1"/>
          </p:cNvSpPr>
          <p:nvPr>
            <p:ph type="title"/>
          </p:nvPr>
        </p:nvSpPr>
        <p:spPr>
          <a:xfrm>
            <a:off x="812802" y="2359796"/>
            <a:ext cx="3771727" cy="2453676"/>
          </a:xfrm>
        </p:spPr>
        <p:txBody>
          <a:bodyPr vert="horz" lIns="91440" tIns="45720" rIns="91440" bIns="45720" rtlCol="0" anchor="ctr">
            <a:normAutofit/>
          </a:bodyPr>
          <a:lstStyle/>
          <a:p>
            <a:pPr>
              <a:lnSpc>
                <a:spcPct val="90000"/>
              </a:lnSpc>
            </a:pPr>
            <a:r>
              <a:rPr lang="en-US" sz="3700" b="1" dirty="0" err="1">
                <a:solidFill>
                  <a:srgbClr val="FFFFFF"/>
                </a:solidFill>
              </a:rPr>
              <a:t>L’hôpital</a:t>
            </a:r>
            <a:r>
              <a:rPr lang="en-US" sz="3700" b="1" dirty="0">
                <a:solidFill>
                  <a:srgbClr val="FFFFFF"/>
                </a:solidFill>
              </a:rPr>
              <a:t> St Louis :</a:t>
            </a:r>
            <a:br>
              <a:rPr lang="en-US" sz="3700" b="1" dirty="0">
                <a:solidFill>
                  <a:srgbClr val="FFFFFF"/>
                </a:solidFill>
              </a:rPr>
            </a:br>
            <a:r>
              <a:rPr lang="en-US" sz="3700" b="1" dirty="0">
                <a:solidFill>
                  <a:srgbClr val="FFFFFF"/>
                </a:solidFill>
              </a:rPr>
              <a:t>Première notion de contagion</a:t>
            </a:r>
          </a:p>
        </p:txBody>
      </p:sp>
      <p:pic>
        <p:nvPicPr>
          <p:cNvPr id="7" name="Espace réservé du contenu 4" descr="Une image contenant extérieur&#10;&#10;Description générée automatiquement">
            <a:extLst>
              <a:ext uri="{FF2B5EF4-FFF2-40B4-BE49-F238E27FC236}">
                <a16:creationId xmlns:a16="http://schemas.microsoft.com/office/drawing/2014/main" id="{539E64D4-3534-094E-B1CA-B390D734A21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5697" b="1"/>
          <a:stretch/>
        </p:blipFill>
        <p:spPr>
          <a:xfrm>
            <a:off x="5115908" y="804036"/>
            <a:ext cx="6274561" cy="2977469"/>
          </a:xfrm>
          <a:prstGeom prst="rect">
            <a:avLst/>
          </a:prstGeom>
          <a:ln w="9525">
            <a:solidFill>
              <a:schemeClr val="tx1">
                <a:alpha val="20000"/>
              </a:schemeClr>
            </a:solidFill>
          </a:ln>
        </p:spPr>
      </p:pic>
      <p:sp>
        <p:nvSpPr>
          <p:cNvPr id="3" name="Espace réservé du contenu 2"/>
          <p:cNvSpPr>
            <a:spLocks noGrp="1"/>
          </p:cNvSpPr>
          <p:nvPr>
            <p:ph sz="half" idx="1"/>
          </p:nvPr>
        </p:nvSpPr>
        <p:spPr>
          <a:xfrm>
            <a:off x="5046527" y="3855617"/>
            <a:ext cx="6281873" cy="2813743"/>
          </a:xfrm>
        </p:spPr>
        <p:txBody>
          <a:bodyPr vert="horz" lIns="91440" tIns="45720" rIns="91440" bIns="45720" rtlCol="0" anchor="ctr">
            <a:normAutofit lnSpcReduction="10000"/>
          </a:bodyPr>
          <a:lstStyle/>
          <a:p>
            <a:pPr marL="0" indent="0">
              <a:lnSpc>
                <a:spcPct val="90000"/>
              </a:lnSpc>
              <a:buNone/>
            </a:pPr>
            <a:endParaRPr lang="en-US" sz="1500" dirty="0"/>
          </a:p>
          <a:p>
            <a:pPr marL="0" indent="0">
              <a:lnSpc>
                <a:spcPct val="90000"/>
              </a:lnSpc>
              <a:buNone/>
            </a:pPr>
            <a:endParaRPr lang="en-US" sz="1500" dirty="0"/>
          </a:p>
          <a:p>
            <a:pPr marL="0" indent="0">
              <a:lnSpc>
                <a:spcPct val="90000"/>
              </a:lnSpc>
              <a:buNone/>
            </a:pPr>
            <a:r>
              <a:rPr lang="en-US" sz="1900" dirty="0" err="1"/>
              <a:t>En</a:t>
            </a:r>
            <a:r>
              <a:rPr lang="en-US" sz="1900" dirty="0"/>
              <a:t> </a:t>
            </a:r>
            <a:r>
              <a:rPr lang="en-US" sz="1900" dirty="0" err="1"/>
              <a:t>réalité</a:t>
            </a:r>
            <a:r>
              <a:rPr lang="en-US" sz="1900" dirty="0"/>
              <a:t> : de </a:t>
            </a:r>
            <a:r>
              <a:rPr lang="en-US" sz="1900" dirty="0">
                <a:hlinkClick r:id="rId3" tooltip="1731"/>
              </a:rPr>
              <a:t>1731</a:t>
            </a:r>
            <a:r>
              <a:rPr lang="en-US" sz="1900" dirty="0"/>
              <a:t> </a:t>
            </a:r>
            <a:r>
              <a:rPr lang="en-US" sz="1900" dirty="0" err="1"/>
              <a:t>à</a:t>
            </a:r>
            <a:r>
              <a:rPr lang="en-US" sz="1900" dirty="0"/>
              <a:t> </a:t>
            </a:r>
            <a:r>
              <a:rPr lang="en-US" sz="1900" dirty="0">
                <a:hlinkClick r:id="rId4" tooltip="1740"/>
              </a:rPr>
              <a:t>1740</a:t>
            </a:r>
            <a:r>
              <a:rPr lang="en-US" sz="1900" dirty="0"/>
              <a:t> :  </a:t>
            </a:r>
            <a:r>
              <a:rPr lang="en-US" sz="1900" dirty="0" err="1"/>
              <a:t>l’hôpital</a:t>
            </a:r>
            <a:r>
              <a:rPr lang="en-US" sz="1900" dirty="0"/>
              <a:t> </a:t>
            </a:r>
            <a:r>
              <a:rPr lang="en-US" sz="1900" dirty="0" err="1"/>
              <a:t>servit</a:t>
            </a:r>
            <a:r>
              <a:rPr lang="en-US" sz="1900" dirty="0"/>
              <a:t> de </a:t>
            </a:r>
            <a:r>
              <a:rPr lang="en-US" sz="1900" dirty="0" err="1"/>
              <a:t>grenier</a:t>
            </a:r>
            <a:r>
              <a:rPr lang="en-US" sz="1900" dirty="0"/>
              <a:t> </a:t>
            </a:r>
            <a:r>
              <a:rPr lang="en-US" sz="1900" dirty="0" err="1"/>
              <a:t>à</a:t>
            </a:r>
            <a:r>
              <a:rPr lang="en-US" sz="1900" dirty="0"/>
              <a:t> </a:t>
            </a:r>
            <a:r>
              <a:rPr lang="en-US" sz="1900" dirty="0" err="1"/>
              <a:t>blé</a:t>
            </a:r>
            <a:r>
              <a:rPr lang="en-US" sz="1900" dirty="0"/>
              <a:t> !</a:t>
            </a:r>
          </a:p>
          <a:p>
            <a:pPr marL="0" indent="0">
              <a:lnSpc>
                <a:spcPct val="90000"/>
              </a:lnSpc>
              <a:buNone/>
            </a:pPr>
            <a:r>
              <a:rPr lang="en-US" sz="1900" dirty="0" err="1"/>
              <a:t>en</a:t>
            </a:r>
            <a:r>
              <a:rPr lang="en-US" sz="1900" dirty="0"/>
              <a:t> </a:t>
            </a:r>
            <a:r>
              <a:rPr lang="en-US" sz="1900" dirty="0">
                <a:hlinkClick r:id="rId5" tooltip="1749"/>
              </a:rPr>
              <a:t>1749</a:t>
            </a:r>
            <a:r>
              <a:rPr lang="en-US" sz="1900" dirty="0"/>
              <a:t>, on y </a:t>
            </a:r>
            <a:r>
              <a:rPr lang="en-US" sz="1900" dirty="0" err="1"/>
              <a:t>enferma</a:t>
            </a:r>
            <a:r>
              <a:rPr lang="en-US" sz="1900" dirty="0"/>
              <a:t> les </a:t>
            </a:r>
            <a:r>
              <a:rPr lang="en-US" sz="1900" dirty="0" err="1"/>
              <a:t>mendiants</a:t>
            </a:r>
            <a:r>
              <a:rPr lang="en-US" sz="1900" dirty="0"/>
              <a:t> et vagabonds de Paris (</a:t>
            </a:r>
            <a:r>
              <a:rPr lang="en-US" sz="1900" dirty="0" err="1"/>
              <a:t>annexe</a:t>
            </a:r>
            <a:r>
              <a:rPr lang="en-US" sz="1900" dirty="0"/>
              <a:t> de </a:t>
            </a:r>
            <a:r>
              <a:rPr lang="en-US" sz="1900" dirty="0" err="1"/>
              <a:t>Bicêtre</a:t>
            </a:r>
            <a:r>
              <a:rPr lang="en-US" sz="1900" dirty="0"/>
              <a:t> </a:t>
            </a:r>
            <a:r>
              <a:rPr lang="en-US" sz="1900" dirty="0" err="1"/>
              <a:t>dans</a:t>
            </a:r>
            <a:r>
              <a:rPr lang="en-US" sz="1900" dirty="0"/>
              <a:t> le grand </a:t>
            </a:r>
            <a:r>
              <a:rPr lang="en-US" sz="1900" dirty="0" err="1"/>
              <a:t>Renfermement</a:t>
            </a:r>
            <a:r>
              <a:rPr lang="en-US" sz="1900" dirty="0"/>
              <a:t>)</a:t>
            </a:r>
          </a:p>
          <a:p>
            <a:pPr marL="0" indent="0">
              <a:lnSpc>
                <a:spcPct val="90000"/>
              </a:lnSpc>
              <a:buNone/>
            </a:pPr>
            <a:r>
              <a:rPr lang="en-US" sz="1900" dirty="0"/>
              <a:t>de </a:t>
            </a:r>
            <a:r>
              <a:rPr lang="en-US" sz="1900" dirty="0">
                <a:hlinkClick r:id="rId6" tooltip="1754"/>
              </a:rPr>
              <a:t>1754</a:t>
            </a:r>
            <a:r>
              <a:rPr lang="en-US" sz="1900" dirty="0"/>
              <a:t> </a:t>
            </a:r>
            <a:r>
              <a:rPr lang="en-US" sz="1900" dirty="0" err="1"/>
              <a:t>à</a:t>
            </a:r>
            <a:r>
              <a:rPr lang="en-US" sz="1900" dirty="0"/>
              <a:t> </a:t>
            </a:r>
            <a:r>
              <a:rPr lang="en-US" sz="1900" dirty="0">
                <a:hlinkClick r:id="rId7" tooltip="1767"/>
              </a:rPr>
              <a:t>1767</a:t>
            </a:r>
            <a:r>
              <a:rPr lang="en-US" sz="1900" dirty="0"/>
              <a:t> : </a:t>
            </a:r>
            <a:r>
              <a:rPr lang="en-US" sz="1900" dirty="0" err="1"/>
              <a:t>réouverture</a:t>
            </a:r>
            <a:r>
              <a:rPr lang="en-US" sz="1900" dirty="0"/>
              <a:t> pour </a:t>
            </a:r>
            <a:r>
              <a:rPr lang="en-US" sz="1900" dirty="0" err="1"/>
              <a:t>désengorger</a:t>
            </a:r>
            <a:r>
              <a:rPr lang="en-US" sz="1900" dirty="0"/>
              <a:t> </a:t>
            </a:r>
            <a:r>
              <a:rPr lang="en-US" sz="1900" dirty="0" err="1"/>
              <a:t>l’</a:t>
            </a:r>
            <a:r>
              <a:rPr lang="en-US" sz="1900" dirty="0" err="1">
                <a:hlinkClick r:id="rId8" tooltip="Hôtel-Dieu"/>
              </a:rPr>
              <a:t>hôtel</a:t>
            </a:r>
            <a:r>
              <a:rPr lang="en-US" sz="1900" dirty="0">
                <a:hlinkClick r:id="rId8" tooltip="Hôtel-Dieu"/>
              </a:rPr>
              <a:t>-Dieu de Paris</a:t>
            </a:r>
            <a:r>
              <a:rPr lang="en-US" sz="1900" dirty="0"/>
              <a:t> ;</a:t>
            </a:r>
          </a:p>
          <a:p>
            <a:pPr marL="0" indent="0">
              <a:lnSpc>
                <a:spcPct val="90000"/>
              </a:lnSpc>
              <a:buNone/>
            </a:pPr>
            <a:r>
              <a:rPr lang="en-US" sz="1900" dirty="0"/>
              <a:t>A </a:t>
            </a:r>
            <a:r>
              <a:rPr lang="en-US" sz="1900" dirty="0" err="1"/>
              <a:t>partir</a:t>
            </a:r>
            <a:r>
              <a:rPr lang="en-US" sz="1900" dirty="0"/>
              <a:t> de </a:t>
            </a:r>
            <a:r>
              <a:rPr lang="en-US" sz="1900" dirty="0">
                <a:hlinkClick r:id="rId9" tooltip="1773"/>
              </a:rPr>
              <a:t>1773</a:t>
            </a:r>
            <a:r>
              <a:rPr lang="en-US" sz="1900" dirty="0"/>
              <a:t> </a:t>
            </a:r>
            <a:r>
              <a:rPr lang="en-US" sz="1900" dirty="0" err="1"/>
              <a:t>à</a:t>
            </a:r>
            <a:r>
              <a:rPr lang="en-US" sz="1900" dirty="0"/>
              <a:t> la suite de </a:t>
            </a:r>
            <a:r>
              <a:rPr lang="en-US" sz="1900" dirty="0" err="1"/>
              <a:t>l’incendie</a:t>
            </a:r>
            <a:r>
              <a:rPr lang="en-US" sz="1900" dirty="0"/>
              <a:t> de </a:t>
            </a:r>
            <a:r>
              <a:rPr lang="en-US" sz="1900" dirty="0" err="1"/>
              <a:t>l’hôtel</a:t>
            </a:r>
            <a:r>
              <a:rPr lang="en-US" sz="1900" dirty="0"/>
              <a:t>-Dieu, </a:t>
            </a:r>
            <a:r>
              <a:rPr lang="en-US" sz="1900" dirty="0" err="1"/>
              <a:t>l’hôpital</a:t>
            </a:r>
            <a:r>
              <a:rPr lang="en-US" sz="1900" dirty="0"/>
              <a:t> Saint-Louis ne </a:t>
            </a:r>
            <a:r>
              <a:rPr lang="en-US" sz="1900" dirty="0" err="1"/>
              <a:t>fermera</a:t>
            </a:r>
            <a:r>
              <a:rPr lang="en-US" sz="1900" dirty="0"/>
              <a:t> plus </a:t>
            </a:r>
            <a:r>
              <a:rPr lang="en-US" sz="1900" dirty="0" err="1"/>
              <a:t>à</a:t>
            </a:r>
            <a:r>
              <a:rPr lang="en-US" sz="1900" dirty="0"/>
              <a:t> </a:t>
            </a:r>
            <a:r>
              <a:rPr lang="en-US" sz="1900" dirty="0" err="1"/>
              <a:t>partir</a:t>
            </a:r>
            <a:r>
              <a:rPr lang="en-US" sz="1900" dirty="0"/>
              <a:t> de </a:t>
            </a:r>
            <a:r>
              <a:rPr lang="en-US" sz="1900" dirty="0" err="1"/>
              <a:t>cette</a:t>
            </a:r>
            <a:r>
              <a:rPr lang="en-US" sz="1900" dirty="0"/>
              <a:t> date, </a:t>
            </a:r>
            <a:r>
              <a:rPr lang="en-US" sz="1900" dirty="0" err="1"/>
              <a:t>devenant</a:t>
            </a:r>
            <a:r>
              <a:rPr lang="en-US" sz="1900" dirty="0"/>
              <a:t> un </a:t>
            </a:r>
            <a:r>
              <a:rPr lang="en-US" sz="1900" dirty="0" err="1"/>
              <a:t>hôpital</a:t>
            </a:r>
            <a:r>
              <a:rPr lang="en-US" sz="1900" dirty="0"/>
              <a:t> permanent</a:t>
            </a:r>
          </a:p>
          <a:p>
            <a:pPr marL="114300" indent="0">
              <a:lnSpc>
                <a:spcPct val="90000"/>
              </a:lnSpc>
              <a:buNone/>
            </a:pPr>
            <a:endParaRPr lang="en-US" sz="1500" dirty="0"/>
          </a:p>
          <a:p>
            <a:pPr indent="-228600">
              <a:lnSpc>
                <a:spcPct val="90000"/>
              </a:lnSpc>
            </a:pPr>
            <a:endParaRPr lang="en-US" sz="1100" b="1" dirty="0"/>
          </a:p>
          <a:p>
            <a:pPr indent="-228600">
              <a:lnSpc>
                <a:spcPct val="90000"/>
              </a:lnSpc>
            </a:pPr>
            <a:endParaRPr lang="en-US" sz="1100" dirty="0"/>
          </a:p>
        </p:txBody>
      </p:sp>
      <p:sp>
        <p:nvSpPr>
          <p:cNvPr id="8" name="ZoneTexte 7">
            <a:extLst>
              <a:ext uri="{FF2B5EF4-FFF2-40B4-BE49-F238E27FC236}">
                <a16:creationId xmlns:a16="http://schemas.microsoft.com/office/drawing/2014/main" id="{F212202E-DECC-7949-8695-D23198A1E201}"/>
              </a:ext>
            </a:extLst>
          </p:cNvPr>
          <p:cNvSpPr txBox="1"/>
          <p:nvPr/>
        </p:nvSpPr>
        <p:spPr>
          <a:xfrm>
            <a:off x="352862" y="5106833"/>
            <a:ext cx="4444563" cy="1292662"/>
          </a:xfrm>
          <a:prstGeom prst="rect">
            <a:avLst/>
          </a:prstGeom>
          <a:noFill/>
        </p:spPr>
        <p:txBody>
          <a:bodyPr wrap="square" rtlCol="0">
            <a:spAutoFit/>
          </a:bodyPr>
          <a:lstStyle/>
          <a:p>
            <a:pPr algn="ctr"/>
            <a:r>
              <a:rPr lang="en-US" sz="2000" b="1" dirty="0"/>
              <a:t>Un </a:t>
            </a:r>
            <a:r>
              <a:rPr lang="en-US" sz="2000" b="1" dirty="0" err="1"/>
              <a:t>hôpital</a:t>
            </a:r>
            <a:r>
              <a:rPr lang="en-US" sz="2000" b="1" dirty="0"/>
              <a:t> aux champs, </a:t>
            </a:r>
            <a:r>
              <a:rPr lang="en-US" sz="2000" b="1" dirty="0" err="1"/>
              <a:t>construit</a:t>
            </a:r>
            <a:r>
              <a:rPr lang="en-US" sz="2000" b="1" dirty="0"/>
              <a:t> par Henri IV </a:t>
            </a:r>
          </a:p>
          <a:p>
            <a:pPr algn="ctr"/>
            <a:r>
              <a:rPr lang="en-US" sz="2000" b="1" dirty="0"/>
              <a:t>et </a:t>
            </a:r>
            <a:r>
              <a:rPr lang="en-US" sz="2000" b="1" dirty="0" err="1"/>
              <a:t>dédié</a:t>
            </a:r>
            <a:r>
              <a:rPr lang="en-US" sz="2000" b="1" dirty="0"/>
              <a:t> aux </a:t>
            </a:r>
            <a:r>
              <a:rPr lang="en-US" sz="2000" b="1" dirty="0" err="1"/>
              <a:t>épidémies</a:t>
            </a:r>
            <a:endParaRPr lang="en-US" sz="2000" b="1" dirty="0"/>
          </a:p>
          <a:p>
            <a:endParaRPr lang="fr-FR" dirty="0"/>
          </a:p>
        </p:txBody>
      </p:sp>
    </p:spTree>
    <p:extLst>
      <p:ext uri="{BB962C8B-B14F-4D97-AF65-F5344CB8AC3E}">
        <p14:creationId xmlns:p14="http://schemas.microsoft.com/office/powerpoint/2010/main" val="223715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74237" y="914400"/>
            <a:ext cx="3657600" cy="2887579"/>
          </a:xfrm>
        </p:spPr>
        <p:txBody>
          <a:bodyPr vert="horz" lIns="91440" tIns="45720" rIns="91440" bIns="45720" rtlCol="0" anchor="b">
            <a:normAutofit/>
          </a:bodyPr>
          <a:lstStyle/>
          <a:p>
            <a:pPr>
              <a:lnSpc>
                <a:spcPct val="90000"/>
              </a:lnSpc>
            </a:pPr>
            <a:r>
              <a:rPr lang="en-US" sz="2600" b="1" kern="1200">
                <a:solidFill>
                  <a:srgbClr val="FFFFFF"/>
                </a:solidFill>
                <a:latin typeface="+mj-lt"/>
                <a:ea typeface="+mj-ea"/>
                <a:cs typeface="+mj-cs"/>
              </a:rPr>
              <a:t>Poursuivant cette politique, </a:t>
            </a:r>
            <a:r>
              <a:rPr lang="en-US" sz="2600" kern="1200">
                <a:solidFill>
                  <a:srgbClr val="FFFFFF"/>
                </a:solidFill>
                <a:latin typeface="+mj-lt"/>
                <a:ea typeface="+mj-ea"/>
                <a:cs typeface="+mj-cs"/>
              </a:rPr>
              <a:t>le jeune Louis XIV signa </a:t>
            </a:r>
            <a:r>
              <a:rPr lang="en-US" sz="2600" b="1" kern="1200">
                <a:solidFill>
                  <a:srgbClr val="FFFFFF"/>
                </a:solidFill>
                <a:latin typeface="+mj-lt"/>
                <a:ea typeface="+mj-ea"/>
                <a:cs typeface="+mj-cs"/>
              </a:rPr>
              <a:t>Le 27 avril 1656,</a:t>
            </a:r>
            <a:r>
              <a:rPr lang="en-US" sz="2600" kern="1200">
                <a:solidFill>
                  <a:srgbClr val="FFFFFF"/>
                </a:solidFill>
                <a:latin typeface="+mj-lt"/>
                <a:ea typeface="+mj-ea"/>
                <a:cs typeface="+mj-cs"/>
              </a:rPr>
              <a:t> un édit  royal, créant </a:t>
            </a:r>
            <a:r>
              <a:rPr lang="en-US" sz="2600" b="1" kern="1200">
                <a:solidFill>
                  <a:srgbClr val="FFFFFF"/>
                </a:solidFill>
                <a:latin typeface="+mj-lt"/>
                <a:ea typeface="+mj-ea"/>
                <a:cs typeface="+mj-cs"/>
              </a:rPr>
              <a:t>"l’Hôpital Général pour le Renfermement des Pauvres de Paris"</a:t>
            </a:r>
            <a:endParaRPr lang="en-US" sz="2600" kern="1200">
              <a:solidFill>
                <a:srgbClr val="FFFFFF"/>
              </a:solidFill>
              <a:latin typeface="+mj-lt"/>
              <a:ea typeface="+mj-ea"/>
              <a:cs typeface="+mj-cs"/>
            </a:endParaRPr>
          </a:p>
        </p:txBody>
      </p:sp>
      <p:sp>
        <p:nvSpPr>
          <p:cNvPr id="6" name="Espace réservé du contenu 5"/>
          <p:cNvSpPr>
            <a:spLocks noGrp="1"/>
          </p:cNvSpPr>
          <p:nvPr>
            <p:ph idx="1"/>
          </p:nvPr>
        </p:nvSpPr>
        <p:spPr>
          <a:xfrm>
            <a:off x="674237" y="4170501"/>
            <a:ext cx="3657600" cy="1525597"/>
          </a:xfrm>
        </p:spPr>
        <p:txBody>
          <a:bodyPr vert="horz" lIns="91440" tIns="45720" rIns="91440" bIns="45720" rtlCol="0">
            <a:normAutofit/>
          </a:bodyPr>
          <a:lstStyle/>
          <a:p>
            <a:pPr marL="0" indent="0" algn="ctr">
              <a:lnSpc>
                <a:spcPct val="90000"/>
              </a:lnSpc>
              <a:spcBef>
                <a:spcPts val="1000"/>
              </a:spcBef>
              <a:buNone/>
            </a:pPr>
            <a:r>
              <a:rPr lang="en-US" sz="2000" kern="1200">
                <a:solidFill>
                  <a:srgbClr val="FFFFFF"/>
                </a:solidFill>
                <a:latin typeface="+mn-lt"/>
                <a:ea typeface="+mn-ea"/>
                <a:cs typeface="+mn-cs"/>
              </a:rPr>
              <a:t>L’hôpital était devenu une prison.</a:t>
            </a:r>
          </a:p>
        </p:txBody>
      </p:sp>
      <p:cxnSp>
        <p:nvCxnSpPr>
          <p:cNvPr id="17"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Espace réservé du contenu 3" descr="pauvres.jpg"/>
          <p:cNvPicPr>
            <a:picLocks noChangeAspect="1"/>
          </p:cNvPicPr>
          <p:nvPr/>
        </p:nvPicPr>
        <p:blipFill rotWithShape="1">
          <a:blip r:embed="rId3">
            <a:extLst>
              <a:ext uri="{28A0092B-C50C-407E-A947-70E740481C1C}">
                <a14:useLocalDpi xmlns:a14="http://schemas.microsoft.com/office/drawing/2010/main" val="0"/>
              </a:ext>
            </a:extLst>
          </a:blip>
          <a:srcRect l="49529" t="29903" b="20585"/>
          <a:stretch/>
        </p:blipFill>
        <p:spPr>
          <a:xfrm>
            <a:off x="5153822" y="1094414"/>
            <a:ext cx="6553545" cy="4677113"/>
          </a:xfrm>
          <a:prstGeom prst="rect">
            <a:avLst/>
          </a:prstGeom>
        </p:spPr>
      </p:pic>
    </p:spTree>
    <p:extLst>
      <p:ext uri="{BB962C8B-B14F-4D97-AF65-F5344CB8AC3E}">
        <p14:creationId xmlns:p14="http://schemas.microsoft.com/office/powerpoint/2010/main" val="272847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3218" r="12145" b="1"/>
          <a:stretch/>
        </p:blipFill>
        <p:spPr>
          <a:xfrm>
            <a:off x="6015107" y="-1"/>
            <a:ext cx="6176895" cy="2937954"/>
          </a:xfrm>
          <a:prstGeom prst="rect">
            <a:avLst/>
          </a:prstGeom>
        </p:spPr>
      </p:pic>
      <p:pic>
        <p:nvPicPr>
          <p:cNvPr id="10" name="Espace réservé du contenu 3" descr="SALPXVII.jpg">
            <a:extLst>
              <a:ext uri="{FF2B5EF4-FFF2-40B4-BE49-F238E27FC236}">
                <a16:creationId xmlns:a16="http://schemas.microsoft.com/office/drawing/2014/main" id="{9DCA01F8-32D9-CD4F-AD8F-4978794B45E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917" r="9740"/>
          <a:stretch/>
        </p:blipFill>
        <p:spPr>
          <a:xfrm>
            <a:off x="4203638" y="2937953"/>
            <a:ext cx="7988360" cy="3920047"/>
          </a:xfrm>
          <a:prstGeom prst="rect">
            <a:avLst/>
          </a:prstGeom>
        </p:spPr>
      </p:pic>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804672" y="365125"/>
            <a:ext cx="5266155" cy="1325563"/>
          </a:xfrm>
        </p:spPr>
        <p:txBody>
          <a:bodyPr vert="horz" lIns="91440" tIns="45720" rIns="91440" bIns="45720" rtlCol="0" anchor="ctr">
            <a:normAutofit/>
          </a:bodyPr>
          <a:lstStyle/>
          <a:p>
            <a:pPr algn="l">
              <a:lnSpc>
                <a:spcPct val="90000"/>
              </a:lnSpc>
            </a:pPr>
            <a:r>
              <a:rPr lang="en-US" b="1" kern="1200">
                <a:solidFill>
                  <a:schemeClr val="tx1"/>
                </a:solidFill>
                <a:latin typeface="+mj-lt"/>
                <a:ea typeface="+mj-ea"/>
                <a:cs typeface="+mj-cs"/>
              </a:rPr>
              <a:t>Un lieu d’exclusion.</a:t>
            </a:r>
          </a:p>
        </p:txBody>
      </p:sp>
      <p:sp>
        <p:nvSpPr>
          <p:cNvPr id="3" name="Espace réservé du contenu 2"/>
          <p:cNvSpPr>
            <a:spLocks noGrp="1"/>
          </p:cNvSpPr>
          <p:nvPr>
            <p:ph sz="half" idx="1"/>
          </p:nvPr>
        </p:nvSpPr>
        <p:spPr>
          <a:xfrm>
            <a:off x="804672" y="2022601"/>
            <a:ext cx="3941499" cy="4154361"/>
          </a:xfrm>
        </p:spPr>
        <p:txBody>
          <a:bodyPr vert="horz" lIns="91440" tIns="45720" rIns="91440" bIns="45720" rtlCol="0">
            <a:normAutofit/>
          </a:bodyPr>
          <a:lstStyle/>
          <a:p>
            <a:pPr indent="-228600">
              <a:lnSpc>
                <a:spcPct val="90000"/>
              </a:lnSpc>
            </a:pPr>
            <a:r>
              <a:rPr lang="en-US" sz="2000" dirty="0" err="1"/>
              <a:t>Bicêtre</a:t>
            </a:r>
            <a:r>
              <a:rPr lang="en-US" sz="2000" dirty="0"/>
              <a:t> : exclusion des </a:t>
            </a:r>
            <a:r>
              <a:rPr lang="en-US" sz="2000" dirty="0" err="1"/>
              <a:t>mendiants</a:t>
            </a:r>
            <a:r>
              <a:rPr lang="en-US" sz="2000" dirty="0"/>
              <a:t> et des </a:t>
            </a:r>
            <a:r>
              <a:rPr lang="en-US" sz="2000" dirty="0" err="1"/>
              <a:t>invalides</a:t>
            </a:r>
            <a:r>
              <a:rPr lang="en-US" sz="2000" dirty="0"/>
              <a:t>.</a:t>
            </a:r>
          </a:p>
          <a:p>
            <a:pPr indent="-228600">
              <a:lnSpc>
                <a:spcPct val="90000"/>
              </a:lnSpc>
            </a:pPr>
            <a:endParaRPr lang="en-US" sz="2000" dirty="0"/>
          </a:p>
          <a:p>
            <a:pPr indent="-228600">
              <a:lnSpc>
                <a:spcPct val="90000"/>
              </a:lnSpc>
            </a:pPr>
            <a:endParaRPr lang="en-US" sz="2000" dirty="0"/>
          </a:p>
          <a:p>
            <a:pPr indent="-228600">
              <a:lnSpc>
                <a:spcPct val="90000"/>
              </a:lnSpc>
            </a:pPr>
            <a:endParaRPr lang="en-US" sz="2000" dirty="0"/>
          </a:p>
          <a:p>
            <a:pPr indent="-228600">
              <a:lnSpc>
                <a:spcPct val="90000"/>
              </a:lnSpc>
            </a:pPr>
            <a:endParaRPr lang="en-US" sz="2000" dirty="0"/>
          </a:p>
          <a:p>
            <a:pPr indent="-228600">
              <a:lnSpc>
                <a:spcPct val="90000"/>
              </a:lnSpc>
            </a:pPr>
            <a:endParaRPr lang="en-US" sz="2000" dirty="0"/>
          </a:p>
          <a:p>
            <a:pPr indent="-228600">
              <a:lnSpc>
                <a:spcPct val="90000"/>
              </a:lnSpc>
            </a:pPr>
            <a:endParaRPr lang="en-US" sz="2000" dirty="0"/>
          </a:p>
          <a:p>
            <a:pPr indent="-228600">
              <a:lnSpc>
                <a:spcPct val="90000"/>
              </a:lnSpc>
            </a:pPr>
            <a:r>
              <a:rPr lang="en-US" sz="2000" dirty="0"/>
              <a:t>La </a:t>
            </a:r>
            <a:r>
              <a:rPr lang="en-US" sz="2000" dirty="0" err="1"/>
              <a:t>Salpétriere</a:t>
            </a:r>
            <a:r>
              <a:rPr lang="en-US" sz="2000" dirty="0"/>
              <a:t> : exclusion des femmes et des </a:t>
            </a:r>
            <a:r>
              <a:rPr lang="en-US" sz="2000" dirty="0" err="1"/>
              <a:t>prostituées</a:t>
            </a:r>
            <a:endParaRPr lang="en-US" sz="2000" dirty="0"/>
          </a:p>
        </p:txBody>
      </p:sp>
    </p:spTree>
    <p:extLst>
      <p:ext uri="{BB962C8B-B14F-4D97-AF65-F5344CB8AC3E}">
        <p14:creationId xmlns:p14="http://schemas.microsoft.com/office/powerpoint/2010/main" val="412054535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3199</Words>
  <Application>Microsoft Office PowerPoint</Application>
  <PresentationFormat>Grand écran</PresentationFormat>
  <Paragraphs>184</Paragraphs>
  <Slides>30</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Cambria</vt:lpstr>
      <vt:lpstr>TrebuchetMS</vt:lpstr>
      <vt:lpstr>Thème Office</vt:lpstr>
      <vt:lpstr>Histoire  des hôpitaux français du Moyen Âge à nos jours</vt:lpstr>
      <vt:lpstr>Une lumière dans un monde désorganisé</vt:lpstr>
      <vt:lpstr>Le concile d’Orléans crée les Domus Dei (Hôtel-Dieu) en 549</vt:lpstr>
      <vt:lpstr>Saint Louis fonda à son retour des croisades les Quinze-Vingt  pour la prise en charge des aveugles.  </vt:lpstr>
      <vt:lpstr>Mais, entre l’an 1000 et l’an 1300, la population européenne fut multipliée par trois.</vt:lpstr>
      <vt:lpstr>Deuxième évolution : l’hôpital-exclusion </vt:lpstr>
      <vt:lpstr>L’hôpital St Louis : Première notion de contagion</vt:lpstr>
      <vt:lpstr>Poursuivant cette politique, le jeune Louis XIV signa Le 27 avril 1656, un édit  royal, créant "l’Hôpital Général pour le Renfermement des Pauvres de Paris"</vt:lpstr>
      <vt:lpstr>Un lieu d’exclusion.</vt:lpstr>
      <vt:lpstr>L’hôtel des Invalides</vt:lpstr>
      <vt:lpstr>Saint Vincent de Paul (1576 – 1660) fut indiscutablement un des moteurs du renouveau spirituel du XVIIe siècle.</vt:lpstr>
      <vt:lpstr>Au cours du dix-huitième siècle le mouvement caritatif se poursuivit…</vt:lpstr>
      <vt:lpstr>Présentation PowerPoint</vt:lpstr>
      <vt:lpstr>Les conventionnels décrètent la nationalisation des biens hospitaliers.</vt:lpstr>
      <vt:lpstr>Le sauveur de l’université : Fourcroy</vt:lpstr>
      <vt:lpstr>Ainsi, Bonaparte, Premier Consul, hérita d’une situation sanitaire catastrophique.</vt:lpstr>
      <vt:lpstr>Bonaparte demande  à Fourcroy de réorganiser la médecine : loi du 19 ventôse an XI (10 mars 1803)</vt:lpstr>
      <vt:lpstr>Présentation PowerPoint</vt:lpstr>
      <vt:lpstr>Cette nouvelle organisation permit aux médecins hospitaliers du XIXe siècle de faire progresser la description des maladies.</vt:lpstr>
      <vt:lpstr>Les chirurgiens, de leur côté, profitèrent de leur expérience hospitalière, pour décrire les principales opérations d’exérèse.</vt:lpstr>
      <vt:lpstr>Claude Bernard et son influence</vt:lpstr>
      <vt:lpstr>La révolution Pasteurienne</vt:lpstr>
      <vt:lpstr>Les idées de Pasteur influencent la construction hospitalière : architecture pavillonnaire</vt:lpstr>
      <vt:lpstr>Besoin d’ hôpitaux dans Paris intra-muros</vt:lpstr>
      <vt:lpstr>L’hôpital moderne : Beaujon à Clichy</vt:lpstr>
      <vt:lpstr> La loi de 1941► </vt:lpstr>
      <vt:lpstr>La réforme Debré préparée depuis 1944 ne vit le jour qu’en 1958. Grâce à son fils Michel, il put mener sa réforme hospitalo-universitaire, qui révolutionna la médecine française.</vt:lpstr>
      <vt:lpstr>Grace à la croissance : la modernisation hospitalière des années 70</vt:lpstr>
      <vt:lpstr>Mais à partir des années 80 : la santé n’a pas de prix mais elle a un coût.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  des hôpitaux français du Moyen Âge à nos jours</dc:title>
  <dc:creator>Jean-Noël FABIANI</dc:creator>
  <cp:lastModifiedBy>Marianne TOMI</cp:lastModifiedBy>
  <cp:revision>3</cp:revision>
  <dcterms:created xsi:type="dcterms:W3CDTF">2021-01-06T15:54:45Z</dcterms:created>
  <dcterms:modified xsi:type="dcterms:W3CDTF">2021-01-13T08:13:28Z</dcterms:modified>
</cp:coreProperties>
</file>